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tags/tag42.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notesSlides/notesSlide30.xml" ContentType="application/vnd.openxmlformats-officedocument.presentationml.notesSlide+xml"/>
  <Override PartName="/ppt/tags/tag44.xml" ContentType="application/vnd.openxmlformats-officedocument.presentationml.tags+xml"/>
  <Override PartName="/ppt/notesSlides/notesSlide31.xml" ContentType="application/vnd.openxmlformats-officedocument.presentationml.notesSlide+xml"/>
  <Override PartName="/ppt/tags/tag45.xml" ContentType="application/vnd.openxmlformats-officedocument.presentationml.tags+xml"/>
  <Override PartName="/ppt/notesSlides/notesSlide32.xml" ContentType="application/vnd.openxmlformats-officedocument.presentationml.notesSlide+xml"/>
  <Override PartName="/ppt/tags/tag46.xml" ContentType="application/vnd.openxmlformats-officedocument.presentationml.tags+xml"/>
  <Override PartName="/ppt/notesSlides/notesSlide33.xml" ContentType="application/vnd.openxmlformats-officedocument.presentationml.notesSlide+xml"/>
  <Override PartName="/ppt/tags/tag47.xml" ContentType="application/vnd.openxmlformats-officedocument.presentationml.tags+xml"/>
  <Override PartName="/ppt/notesSlides/notesSlide34.xml" ContentType="application/vnd.openxmlformats-officedocument.presentationml.notesSlide+xml"/>
  <Override PartName="/ppt/tags/tag48.xml" ContentType="application/vnd.openxmlformats-officedocument.presentationml.tags+xml"/>
  <Override PartName="/ppt/notesSlides/notesSlide35.xml" ContentType="application/vnd.openxmlformats-officedocument.presentationml.notesSlide+xml"/>
  <Override PartName="/ppt/tags/tag49.xml" ContentType="application/vnd.openxmlformats-officedocument.presentationml.tags+xml"/>
  <Override PartName="/ppt/notesSlides/notesSlide36.xml" ContentType="application/vnd.openxmlformats-officedocument.presentationml.notesSlide+xml"/>
  <Override PartName="/ppt/tags/tag5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tags/tag52.xml" ContentType="application/vnd.openxmlformats-officedocument.presentationml.tags+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8.xml" ContentType="application/vnd.openxmlformats-officedocument.presentationml.tags+xml"/>
  <Override PartName="/ppt/notesSlides/notesSlide47.xml" ContentType="application/vnd.openxmlformats-officedocument.presentationml.notesSlide+xml"/>
  <Override PartName="/ppt/tags/tag59.xml" ContentType="application/vnd.openxmlformats-officedocument.presentationml.tags+xml"/>
  <Override PartName="/ppt/notesSlides/notesSlide48.xml" ContentType="application/vnd.openxmlformats-officedocument.presentationml.notesSlide+xml"/>
  <Override PartName="/ppt/tags/tag60.xml" ContentType="application/vnd.openxmlformats-officedocument.presentationml.tags+xml"/>
  <Override PartName="/ppt/notesSlides/notesSlide49.xml" ContentType="application/vnd.openxmlformats-officedocument.presentationml.notesSlide+xml"/>
  <Override PartName="/ppt/tags/tag61.xml" ContentType="application/vnd.openxmlformats-officedocument.presentationml.tags+xml"/>
  <Override PartName="/ppt/notesSlides/notesSlide50.xml" ContentType="application/vnd.openxmlformats-officedocument.presentationml.notesSlide+xml"/>
  <Override PartName="/ppt/tags/tag6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63.xml" ContentType="application/vnd.openxmlformats-officedocument.presentationml.tags+xml"/>
  <Override PartName="/ppt/notesSlides/notesSlide54.xml" ContentType="application/vnd.openxmlformats-officedocument.presentationml.notesSlide+xml"/>
  <Override PartName="/ppt/tags/tag64.xml" ContentType="application/vnd.openxmlformats-officedocument.presentationml.tags+xml"/>
  <Override PartName="/ppt/notesSlides/notesSlide55.xml" ContentType="application/vnd.openxmlformats-officedocument.presentationml.notesSlide+xml"/>
  <Override PartName="/ppt/tags/tag65.xml" ContentType="application/vnd.openxmlformats-officedocument.presentationml.tags+xml"/>
  <Override PartName="/ppt/notesSlides/notesSlide56.xml" ContentType="application/vnd.openxmlformats-officedocument.presentationml.notesSlide+xml"/>
  <Override PartName="/ppt/tags/tag66.xml" ContentType="application/vnd.openxmlformats-officedocument.presentationml.tags+xml"/>
  <Override PartName="/ppt/notesSlides/notesSlide57.xml" ContentType="application/vnd.openxmlformats-officedocument.presentationml.notesSlide+xml"/>
  <Override PartName="/ppt/tags/tag67.xml" ContentType="application/vnd.openxmlformats-officedocument.presentationml.tags+xml"/>
  <Override PartName="/ppt/notesSlides/notesSlide58.xml" ContentType="application/vnd.openxmlformats-officedocument.presentationml.notesSlide+xml"/>
  <Override PartName="/ppt/tags/tag68.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69.xml" ContentType="application/vnd.openxmlformats-officedocument.presentationml.tags+xml"/>
  <Override PartName="/ppt/notesSlides/notesSlide61.xml" ContentType="application/vnd.openxmlformats-officedocument.presentationml.notesSlide+xml"/>
  <Override PartName="/ppt/tags/tag70.xml" ContentType="application/vnd.openxmlformats-officedocument.presentationml.tags+xml"/>
  <Override PartName="/ppt/notesSlides/notesSlide62.xml" ContentType="application/vnd.openxmlformats-officedocument.presentationml.notesSlide+xml"/>
  <Override PartName="/ppt/tags/tag71.xml" ContentType="application/vnd.openxmlformats-officedocument.presentationml.tags+xml"/>
  <Override PartName="/ppt/notesSlides/notesSlide63.xml" ContentType="application/vnd.openxmlformats-officedocument.presentationml.notesSlide+xml"/>
  <Override PartName="/ppt/tags/tag72.xml" ContentType="application/vnd.openxmlformats-officedocument.presentationml.tags+xml"/>
  <Override PartName="/ppt/notesSlides/notesSlide64.xml" ContentType="application/vnd.openxmlformats-officedocument.presentationml.notesSlide+xml"/>
  <Override PartName="/ppt/tags/tag7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7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9"/>
    <p:sldMasterId id="2147483687" r:id="rId40"/>
    <p:sldMasterId id="2147483716" r:id="rId41"/>
    <p:sldMasterId id="2147483729" r:id="rId42"/>
    <p:sldMasterId id="2147483753" r:id="rId43"/>
    <p:sldMasterId id="2147483767" r:id="rId44"/>
  </p:sldMasterIdLst>
  <p:notesMasterIdLst>
    <p:notesMasterId r:id="rId117"/>
  </p:notesMasterIdLst>
  <p:sldIdLst>
    <p:sldId id="437" r:id="rId45"/>
    <p:sldId id="440" r:id="rId46"/>
    <p:sldId id="439" r:id="rId47"/>
    <p:sldId id="441" r:id="rId48"/>
    <p:sldId id="458" r:id="rId49"/>
    <p:sldId id="521" r:id="rId50"/>
    <p:sldId id="522" r:id="rId51"/>
    <p:sldId id="590" r:id="rId52"/>
    <p:sldId id="591" r:id="rId53"/>
    <p:sldId id="592" r:id="rId54"/>
    <p:sldId id="593" r:id="rId55"/>
    <p:sldId id="523" r:id="rId56"/>
    <p:sldId id="594" r:id="rId57"/>
    <p:sldId id="525" r:id="rId58"/>
    <p:sldId id="595" r:id="rId59"/>
    <p:sldId id="533" r:id="rId60"/>
    <p:sldId id="534" r:id="rId61"/>
    <p:sldId id="596" r:id="rId62"/>
    <p:sldId id="532" r:id="rId63"/>
    <p:sldId id="527" r:id="rId64"/>
    <p:sldId id="528" r:id="rId65"/>
    <p:sldId id="529" r:id="rId66"/>
    <p:sldId id="530" r:id="rId67"/>
    <p:sldId id="535" r:id="rId68"/>
    <p:sldId id="536" r:id="rId69"/>
    <p:sldId id="531" r:id="rId70"/>
    <p:sldId id="537" r:id="rId71"/>
    <p:sldId id="459" r:id="rId72"/>
    <p:sldId id="557" r:id="rId73"/>
    <p:sldId id="558" r:id="rId74"/>
    <p:sldId id="559" r:id="rId75"/>
    <p:sldId id="560" r:id="rId76"/>
    <p:sldId id="561" r:id="rId77"/>
    <p:sldId id="563" r:id="rId78"/>
    <p:sldId id="564" r:id="rId79"/>
    <p:sldId id="565" r:id="rId80"/>
    <p:sldId id="566" r:id="rId81"/>
    <p:sldId id="567" r:id="rId82"/>
    <p:sldId id="568" r:id="rId83"/>
    <p:sldId id="572" r:id="rId84"/>
    <p:sldId id="570" r:id="rId85"/>
    <p:sldId id="571" r:id="rId86"/>
    <p:sldId id="573" r:id="rId87"/>
    <p:sldId id="574" r:id="rId88"/>
    <p:sldId id="575" r:id="rId89"/>
    <p:sldId id="576" r:id="rId90"/>
    <p:sldId id="577" r:id="rId91"/>
    <p:sldId id="588" r:id="rId92"/>
    <p:sldId id="579" r:id="rId93"/>
    <p:sldId id="580" r:id="rId94"/>
    <p:sldId id="581" r:id="rId95"/>
    <p:sldId id="582" r:id="rId96"/>
    <p:sldId id="583" r:id="rId97"/>
    <p:sldId id="589" r:id="rId98"/>
    <p:sldId id="556" r:id="rId99"/>
    <p:sldId id="540" r:id="rId100"/>
    <p:sldId id="541" r:id="rId101"/>
    <p:sldId id="542" r:id="rId102"/>
    <p:sldId id="543" r:id="rId103"/>
    <p:sldId id="544" r:id="rId104"/>
    <p:sldId id="545" r:id="rId105"/>
    <p:sldId id="555" r:id="rId106"/>
    <p:sldId id="547" r:id="rId107"/>
    <p:sldId id="548" r:id="rId108"/>
    <p:sldId id="549" r:id="rId109"/>
    <p:sldId id="550" r:id="rId110"/>
    <p:sldId id="551" r:id="rId111"/>
    <p:sldId id="554" r:id="rId112"/>
    <p:sldId id="553" r:id="rId113"/>
    <p:sldId id="518" r:id="rId114"/>
    <p:sldId id="519" r:id="rId115"/>
    <p:sldId id="351"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ern Events Walking Deck" id="{8E54E3E8-2E75-E34E-94FF-D4A3A1066B14}">
          <p14:sldIdLst>
            <p14:sldId id="437"/>
            <p14:sldId id="440"/>
            <p14:sldId id="439"/>
            <p14:sldId id="441"/>
            <p14:sldId id="458"/>
            <p14:sldId id="521"/>
            <p14:sldId id="522"/>
            <p14:sldId id="590"/>
            <p14:sldId id="591"/>
            <p14:sldId id="592"/>
            <p14:sldId id="593"/>
            <p14:sldId id="523"/>
            <p14:sldId id="594"/>
            <p14:sldId id="525"/>
            <p14:sldId id="595"/>
            <p14:sldId id="533"/>
            <p14:sldId id="534"/>
            <p14:sldId id="596"/>
            <p14:sldId id="532"/>
            <p14:sldId id="527"/>
            <p14:sldId id="528"/>
            <p14:sldId id="529"/>
            <p14:sldId id="530"/>
            <p14:sldId id="535"/>
            <p14:sldId id="536"/>
            <p14:sldId id="531"/>
            <p14:sldId id="537"/>
            <p14:sldId id="459"/>
            <p14:sldId id="557"/>
            <p14:sldId id="558"/>
            <p14:sldId id="559"/>
            <p14:sldId id="560"/>
            <p14:sldId id="561"/>
            <p14:sldId id="563"/>
            <p14:sldId id="564"/>
            <p14:sldId id="565"/>
            <p14:sldId id="566"/>
            <p14:sldId id="567"/>
            <p14:sldId id="568"/>
            <p14:sldId id="572"/>
            <p14:sldId id="570"/>
            <p14:sldId id="571"/>
            <p14:sldId id="573"/>
            <p14:sldId id="574"/>
            <p14:sldId id="575"/>
            <p14:sldId id="576"/>
            <p14:sldId id="577"/>
            <p14:sldId id="588"/>
            <p14:sldId id="579"/>
            <p14:sldId id="580"/>
            <p14:sldId id="581"/>
            <p14:sldId id="582"/>
            <p14:sldId id="583"/>
            <p14:sldId id="589"/>
            <p14:sldId id="556"/>
            <p14:sldId id="540"/>
            <p14:sldId id="541"/>
            <p14:sldId id="542"/>
            <p14:sldId id="543"/>
            <p14:sldId id="544"/>
            <p14:sldId id="545"/>
            <p14:sldId id="555"/>
            <p14:sldId id="547"/>
            <p14:sldId id="548"/>
            <p14:sldId id="549"/>
            <p14:sldId id="550"/>
            <p14:sldId id="551"/>
            <p14:sldId id="554"/>
            <p14:sldId id="553"/>
            <p14:sldId id="518"/>
            <p14:sldId id="519"/>
            <p14:sldId id="3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Skalleberg (Wunderman - KBM)" initials="KS(-K" lastIdx="5" clrIdx="0">
    <p:extLst>
      <p:ext uri="{19B8F6BF-5375-455C-9EA6-DF929625EA0E}">
        <p15:presenceInfo xmlns:p15="http://schemas.microsoft.com/office/powerpoint/2012/main" userId="S-1-5-21-2127521184-1604012920-1887927527-11593508" providerId="AD"/>
      </p:ext>
    </p:extLst>
  </p:cmAuthor>
  <p:cmAuthor id="2" name="Kristin Melideo-Fitch (Archway)" initials="KM(" lastIdx="7" clrIdx="1">
    <p:extLst>
      <p:ext uri="{19B8F6BF-5375-455C-9EA6-DF929625EA0E}">
        <p15:presenceInfo xmlns:p15="http://schemas.microsoft.com/office/powerpoint/2012/main" userId="S-1-5-21-124525095-708259637-1543119021-12754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D70"/>
    <a:srgbClr val="D83B01"/>
    <a:srgbClr val="FFB900"/>
    <a:srgbClr val="2D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60" autoAdjust="0"/>
  </p:normalViewPr>
  <p:slideViewPr>
    <p:cSldViewPr snapToGrid="0">
      <p:cViewPr varScale="1">
        <p:scale>
          <a:sx n="92" d="100"/>
          <a:sy n="92" d="100"/>
        </p:scale>
        <p:origin x="64"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notesMaster" Target="notesMasters/notesMaster1.xml"/><Relationship Id="rId21" Type="http://schemas.openxmlformats.org/officeDocument/2006/relationships/customXml" Target="../customXml/item21.xml"/><Relationship Id="rId42" Type="http://schemas.openxmlformats.org/officeDocument/2006/relationships/slideMaster" Target="slideMasters/slideMaster4.xml"/><Relationship Id="rId47" Type="http://schemas.openxmlformats.org/officeDocument/2006/relationships/slide" Target="slides/slide3.xml"/><Relationship Id="rId63" Type="http://schemas.openxmlformats.org/officeDocument/2006/relationships/slide" Target="slides/slide19.xml"/><Relationship Id="rId68" Type="http://schemas.openxmlformats.org/officeDocument/2006/relationships/slide" Target="slides/slide24.xml"/><Relationship Id="rId84" Type="http://schemas.openxmlformats.org/officeDocument/2006/relationships/slide" Target="slides/slide40.xml"/><Relationship Id="rId89" Type="http://schemas.openxmlformats.org/officeDocument/2006/relationships/slide" Target="slides/slide45.xml"/><Relationship Id="rId112" Type="http://schemas.openxmlformats.org/officeDocument/2006/relationships/slide" Target="slides/slide68.xml"/><Relationship Id="rId16" Type="http://schemas.openxmlformats.org/officeDocument/2006/relationships/customXml" Target="../customXml/item16.xml"/><Relationship Id="rId107" Type="http://schemas.openxmlformats.org/officeDocument/2006/relationships/slide" Target="slides/slide63.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9.xml"/><Relationship Id="rId58" Type="http://schemas.openxmlformats.org/officeDocument/2006/relationships/slide" Target="slides/slide14.xml"/><Relationship Id="rId74" Type="http://schemas.openxmlformats.org/officeDocument/2006/relationships/slide" Target="slides/slide30.xml"/><Relationship Id="rId79" Type="http://schemas.openxmlformats.org/officeDocument/2006/relationships/slide" Target="slides/slide35.xml"/><Relationship Id="rId102" Type="http://schemas.openxmlformats.org/officeDocument/2006/relationships/slide" Target="slides/slide58.xml"/><Relationship Id="rId5" Type="http://schemas.openxmlformats.org/officeDocument/2006/relationships/customXml" Target="../customXml/item5.xml"/><Relationship Id="rId61" Type="http://schemas.openxmlformats.org/officeDocument/2006/relationships/slide" Target="slides/slide17.xml"/><Relationship Id="rId82" Type="http://schemas.openxmlformats.org/officeDocument/2006/relationships/slide" Target="slides/slide38.xml"/><Relationship Id="rId90" Type="http://schemas.openxmlformats.org/officeDocument/2006/relationships/slide" Target="slides/slide46.xml"/><Relationship Id="rId95" Type="http://schemas.openxmlformats.org/officeDocument/2006/relationships/slide" Target="slides/slide5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Master" Target="slideMasters/slideMaster5.xml"/><Relationship Id="rId48" Type="http://schemas.openxmlformats.org/officeDocument/2006/relationships/slide" Target="slides/slide4.xml"/><Relationship Id="rId56" Type="http://schemas.openxmlformats.org/officeDocument/2006/relationships/slide" Target="slides/slide12.xml"/><Relationship Id="rId64" Type="http://schemas.openxmlformats.org/officeDocument/2006/relationships/slide" Target="slides/slide20.xml"/><Relationship Id="rId69" Type="http://schemas.openxmlformats.org/officeDocument/2006/relationships/slide" Target="slides/slide25.xml"/><Relationship Id="rId77" Type="http://schemas.openxmlformats.org/officeDocument/2006/relationships/slide" Target="slides/slide33.xml"/><Relationship Id="rId100" Type="http://schemas.openxmlformats.org/officeDocument/2006/relationships/slide" Target="slides/slide56.xml"/><Relationship Id="rId105" Type="http://schemas.openxmlformats.org/officeDocument/2006/relationships/slide" Target="slides/slide61.xml"/><Relationship Id="rId113" Type="http://schemas.openxmlformats.org/officeDocument/2006/relationships/slide" Target="slides/slide69.xml"/><Relationship Id="rId118"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7.xml"/><Relationship Id="rId72" Type="http://schemas.openxmlformats.org/officeDocument/2006/relationships/slide" Target="slides/slide28.xml"/><Relationship Id="rId80" Type="http://schemas.openxmlformats.org/officeDocument/2006/relationships/slide" Target="slides/slide36.xml"/><Relationship Id="rId85" Type="http://schemas.openxmlformats.org/officeDocument/2006/relationships/slide" Target="slides/slide41.xml"/><Relationship Id="rId93" Type="http://schemas.openxmlformats.org/officeDocument/2006/relationships/slide" Target="slides/slide49.xml"/><Relationship Id="rId98" Type="http://schemas.openxmlformats.org/officeDocument/2006/relationships/slide" Target="slides/slide54.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2.xml"/><Relationship Id="rId59" Type="http://schemas.openxmlformats.org/officeDocument/2006/relationships/slide" Target="slides/slide15.xml"/><Relationship Id="rId67" Type="http://schemas.openxmlformats.org/officeDocument/2006/relationships/slide" Target="slides/slide23.xml"/><Relationship Id="rId103" Type="http://schemas.openxmlformats.org/officeDocument/2006/relationships/slide" Target="slides/slide59.xml"/><Relationship Id="rId108" Type="http://schemas.openxmlformats.org/officeDocument/2006/relationships/slide" Target="slides/slide64.xml"/><Relationship Id="rId116" Type="http://schemas.openxmlformats.org/officeDocument/2006/relationships/slide" Target="slides/slide72.xml"/><Relationship Id="rId20" Type="http://schemas.openxmlformats.org/officeDocument/2006/relationships/customXml" Target="../customXml/item20.xml"/><Relationship Id="rId41" Type="http://schemas.openxmlformats.org/officeDocument/2006/relationships/slideMaster" Target="slideMasters/slideMaster3.xml"/><Relationship Id="rId54" Type="http://schemas.openxmlformats.org/officeDocument/2006/relationships/slide" Target="slides/slide10.xml"/><Relationship Id="rId62" Type="http://schemas.openxmlformats.org/officeDocument/2006/relationships/slide" Target="slides/slide18.xml"/><Relationship Id="rId70" Type="http://schemas.openxmlformats.org/officeDocument/2006/relationships/slide" Target="slides/slide26.xml"/><Relationship Id="rId75" Type="http://schemas.openxmlformats.org/officeDocument/2006/relationships/slide" Target="slides/slide31.xml"/><Relationship Id="rId83" Type="http://schemas.openxmlformats.org/officeDocument/2006/relationships/slide" Target="slides/slide39.xml"/><Relationship Id="rId88" Type="http://schemas.openxmlformats.org/officeDocument/2006/relationships/slide" Target="slides/slide44.xml"/><Relationship Id="rId91" Type="http://schemas.openxmlformats.org/officeDocument/2006/relationships/slide" Target="slides/slide47.xml"/><Relationship Id="rId96" Type="http://schemas.openxmlformats.org/officeDocument/2006/relationships/slide" Target="slides/slide52.xml"/><Relationship Id="rId111" Type="http://schemas.openxmlformats.org/officeDocument/2006/relationships/slide" Target="slides/slide6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5.xml"/><Relationship Id="rId57" Type="http://schemas.openxmlformats.org/officeDocument/2006/relationships/slide" Target="slides/slide13.xml"/><Relationship Id="rId106" Type="http://schemas.openxmlformats.org/officeDocument/2006/relationships/slide" Target="slides/slide62.xml"/><Relationship Id="rId114" Type="http://schemas.openxmlformats.org/officeDocument/2006/relationships/slide" Target="slides/slide70.xml"/><Relationship Id="rId119"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Master" Target="slideMasters/slideMaster6.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slide" Target="slides/slide21.xml"/><Relationship Id="rId73" Type="http://schemas.openxmlformats.org/officeDocument/2006/relationships/slide" Target="slides/slide29.xml"/><Relationship Id="rId78" Type="http://schemas.openxmlformats.org/officeDocument/2006/relationships/slide" Target="slides/slide34.xml"/><Relationship Id="rId81" Type="http://schemas.openxmlformats.org/officeDocument/2006/relationships/slide" Target="slides/slide37.xml"/><Relationship Id="rId86" Type="http://schemas.openxmlformats.org/officeDocument/2006/relationships/slide" Target="slides/slide42.xml"/><Relationship Id="rId94" Type="http://schemas.openxmlformats.org/officeDocument/2006/relationships/slide" Target="slides/slide50.xml"/><Relationship Id="rId99" Type="http://schemas.openxmlformats.org/officeDocument/2006/relationships/slide" Target="slides/slide55.xml"/><Relationship Id="rId101" Type="http://schemas.openxmlformats.org/officeDocument/2006/relationships/slide" Target="slides/slide57.xml"/><Relationship Id="rId12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1.xml"/><Relationship Id="rId109" Type="http://schemas.openxmlformats.org/officeDocument/2006/relationships/slide" Target="slides/slide65.xml"/><Relationship Id="rId34" Type="http://schemas.openxmlformats.org/officeDocument/2006/relationships/customXml" Target="../customXml/item34.xml"/><Relationship Id="rId50" Type="http://schemas.openxmlformats.org/officeDocument/2006/relationships/slide" Target="slides/slide6.xml"/><Relationship Id="rId55" Type="http://schemas.openxmlformats.org/officeDocument/2006/relationships/slide" Target="slides/slide11.xml"/><Relationship Id="rId76" Type="http://schemas.openxmlformats.org/officeDocument/2006/relationships/slide" Target="slides/slide32.xml"/><Relationship Id="rId97" Type="http://schemas.openxmlformats.org/officeDocument/2006/relationships/slide" Target="slides/slide53.xml"/><Relationship Id="rId104" Type="http://schemas.openxmlformats.org/officeDocument/2006/relationships/slide" Target="slides/slide60.xml"/><Relationship Id="rId120"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27.xml"/><Relationship Id="rId92" Type="http://schemas.openxmlformats.org/officeDocument/2006/relationships/slide" Target="slides/slide4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2.xml"/><Relationship Id="rId45" Type="http://schemas.openxmlformats.org/officeDocument/2006/relationships/slide" Target="slides/slide1.xml"/><Relationship Id="rId66" Type="http://schemas.openxmlformats.org/officeDocument/2006/relationships/slide" Target="slides/slide22.xml"/><Relationship Id="rId87" Type="http://schemas.openxmlformats.org/officeDocument/2006/relationships/slide" Target="slides/slide43.xml"/><Relationship Id="rId110" Type="http://schemas.openxmlformats.org/officeDocument/2006/relationships/slide" Target="slides/slide66.xml"/><Relationship Id="rId115"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1C0B7-178F-4D4E-B606-58C4AC206E50}" type="datetimeFigureOut">
              <a:rPr lang="en-US" smtClean="0"/>
              <a:t>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41278-A97F-6B4E-8A96-38954C528C7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a:t>
            </a:fld>
            <a:endParaRPr lang="en-US"/>
          </a:p>
        </p:txBody>
      </p:sp>
    </p:spTree>
    <p:extLst>
      <p:ext uri="{BB962C8B-B14F-4D97-AF65-F5344CB8AC3E}">
        <p14:creationId xmlns:p14="http://schemas.microsoft.com/office/powerpoint/2010/main" val="992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Describe the differences between web apps, cloud services, and virtual machines.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77774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Describe the features of each pricing tier and point out that the features are cumulative, which means that each plan has all the features of the lower tier plan plus additional features.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pPr/>
              <a:t>13</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1721452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solidFill>
                  <a:srgbClr val="000000"/>
                </a:solidFill>
                <a:latin typeface="Arial"/>
                <a:ea typeface="Calibri"/>
                <a:cs typeface="Times New Roman"/>
              </a:rPr>
              <a:t>Describe the main configuration options of web apps.</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9806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Describe different types of WebJobs and different scripting languages that you can use to define their operations.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Point out that is no longer necessary to store scripts in .zip files before uploading them to Azure web apps via the Azure portal.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pPr/>
              <a:t>15</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293555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Web Apps for Scalability and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Scale up an app in Azure</a:t>
            </a:r>
          </a:p>
          <a:p>
            <a:r>
              <a:rPr lang="en-US" dirty="0"/>
              <a:t>https://docs.microsoft.com/en-us/azure/app-service-web/web-sites-scale</a:t>
            </a:r>
          </a:p>
          <a:p>
            <a:endParaRPr lang="en-US" dirty="0"/>
          </a:p>
          <a:p>
            <a:r>
              <a:rPr lang="en-US" b="1" dirty="0"/>
              <a:t>Scale instance count manually or automatically</a:t>
            </a:r>
          </a:p>
          <a:p>
            <a:r>
              <a:rPr lang="en-US" dirty="0"/>
              <a:t>https://docs.microsoft.com/en-us/azure/monitoring-and-diagnostics/insights-how-to-scale?toc=%2fazure%2fapp-service-web%2ftoc.json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3006312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a Content Delivery Network (CDN) to an Azure App Service</a:t>
            </a:r>
          </a:p>
          <a:p>
            <a:r>
              <a:rPr lang="en-US" dirty="0"/>
              <a:t>https://docs.microsoft.com/en-us/azure/app-service-web/app-service-web-tutorial-content-delivery-network</a:t>
            </a:r>
          </a:p>
          <a:p>
            <a:endParaRPr lang="en-US" dirty="0"/>
          </a:p>
          <a:p>
            <a:r>
              <a:rPr lang="en-US" b="1" dirty="0"/>
              <a:t>Best Practices: Windows Azure Websites (WAWS)</a:t>
            </a:r>
          </a:p>
          <a:p>
            <a:r>
              <a:rPr lang="en-US" dirty="0"/>
              <a:t>https://azure.microsoft.com/en-us/blog/best-practices-windows-azure-websites-waws/</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4072004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The Kudu user interface offers many features that provide access to diagnostics and troubleshooting tools, including:</a:t>
            </a:r>
          </a:p>
          <a:p>
            <a:pPr marL="342900" marR="0" lvl="0" indent="-342900">
              <a:lnSpc>
                <a:spcPct val="115000"/>
              </a:lnSpc>
              <a:spcBef>
                <a:spcPts val="0"/>
              </a:spcBef>
              <a:spcAft>
                <a:spcPts val="995"/>
              </a:spcAft>
              <a:buFont typeface="Symbol" panose="05050102010706020507" pitchFamily="18" charset="2"/>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Process explorer</a:t>
            </a:r>
            <a:r>
              <a:rPr lang="en-US" sz="1000" dirty="0">
                <a:latin typeface="Arial" panose="020B0604020202020204" pitchFamily="34" charset="0"/>
                <a:ea typeface="Times New Roman" panose="02020603050405020304" pitchFamily="18" charset="0"/>
                <a:cs typeface="Times New Roman" panose="02020603050405020304" pitchFamily="18" charset="0"/>
              </a:rPr>
              <a:t> displays all processes within the context of your web app, including WebJobs. </a:t>
            </a:r>
          </a:p>
          <a:p>
            <a:pPr marL="342900" marR="0" lvl="0" indent="-342900">
              <a:lnSpc>
                <a:spcPct val="115000"/>
              </a:lnSpc>
              <a:spcBef>
                <a:spcPts val="0"/>
              </a:spcBef>
              <a:spcAft>
                <a:spcPts val="995"/>
              </a:spcAft>
              <a:buFont typeface="Symbol" panose="05050102010706020507" pitchFamily="18" charset="2"/>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Debug console</a:t>
            </a:r>
            <a:r>
              <a:rPr lang="en-US" sz="1000" dirty="0">
                <a:latin typeface="Arial" panose="020B0604020202020204" pitchFamily="34" charset="0"/>
                <a:ea typeface="Times New Roman" panose="02020603050405020304" pitchFamily="18" charset="0"/>
                <a:cs typeface="Times New Roman" panose="02020603050405020304" pitchFamily="18" charset="0"/>
              </a:rPr>
              <a:t> implements command-line and file browser access to your web app. You can use it to upload files, run Git deployment commands, and edit text files.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18</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3330007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Arial"/>
                <a:ea typeface="Calibri"/>
                <a:cs typeface="Times New Roman"/>
              </a:rPr>
              <a:t>Review the steps in Lab A: Exercise 1 for guidance when performing this demonstration. </a:t>
            </a:r>
          </a:p>
          <a:p>
            <a:r>
              <a:rPr lang="en-US" dirty="0"/>
              <a:t>https://github.com/MicrosoftLearning/10979-MicrosoftAzureFundamentals/blob/master/Instructions/10979D_LAB_04.md</a:t>
            </a:r>
          </a:p>
        </p:txBody>
      </p:sp>
      <p:sp>
        <p:nvSpPr>
          <p:cNvPr id="4" name="Slide Number Placeholder 3"/>
          <p:cNvSpPr>
            <a:spLocks noGrp="1"/>
          </p:cNvSpPr>
          <p:nvPr>
            <p:ph type="sldNum" sz="quarter" idx="10"/>
          </p:nvPr>
        </p:nvSpPr>
        <p:spPr/>
        <p:txBody>
          <a:bodyPr/>
          <a:lstStyle/>
          <a:p>
            <a:fld id="{88E41278-A97F-6B4E-8A96-38954C528C7E}" type="slidenum">
              <a:rPr lang="en-US" smtClean="0"/>
              <a:t>19</a:t>
            </a:fld>
            <a:endParaRPr lang="en-US"/>
          </a:p>
        </p:txBody>
      </p:sp>
    </p:spTree>
    <p:extLst>
      <p:ext uri="{BB962C8B-B14F-4D97-AF65-F5344CB8AC3E}">
        <p14:creationId xmlns:p14="http://schemas.microsoft.com/office/powerpoint/2010/main" val="1817130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IN" sz="1000" b="1" dirty="0">
                <a:latin typeface="Arial"/>
                <a:ea typeface="Calibri"/>
                <a:cs typeface="Times New Roman"/>
              </a:rPr>
              <a:t>Note: </a:t>
            </a:r>
            <a:r>
              <a:rPr lang="en-IN" sz="1000" dirty="0">
                <a:latin typeface="Arial"/>
                <a:ea typeface="Calibri"/>
                <a:cs typeface="Times New Roman"/>
              </a:rPr>
              <a:t>The terms </a:t>
            </a:r>
            <a:r>
              <a:rPr lang="en-IN" sz="1000" i="1" dirty="0">
                <a:latin typeface="Arial"/>
                <a:ea typeface="Calibri"/>
                <a:cs typeface="Times New Roman"/>
              </a:rPr>
              <a:t>publish</a:t>
            </a:r>
            <a:r>
              <a:rPr lang="en-IN" sz="1000" dirty="0">
                <a:latin typeface="Arial"/>
                <a:ea typeface="Calibri"/>
                <a:cs typeface="Times New Roman"/>
              </a:rPr>
              <a:t> and </a:t>
            </a:r>
            <a:r>
              <a:rPr lang="en-IN" sz="1000" i="1" dirty="0">
                <a:latin typeface="Arial"/>
                <a:ea typeface="Calibri"/>
                <a:cs typeface="Times New Roman"/>
              </a:rPr>
              <a:t>deploy</a:t>
            </a:r>
            <a:r>
              <a:rPr lang="en-IN" sz="1000" dirty="0">
                <a:latin typeface="Arial"/>
                <a:ea typeface="Calibri"/>
                <a:cs typeface="Times New Roman"/>
              </a:rPr>
              <a:t> are used throughout this lesson. This note provides clarification of these terms: </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Publishing, in the context of this module, is a sequence of tasks that make the web app content available for use. These tasks typically use Microsoft development tools to facilitate content creation and upload.</a:t>
            </a:r>
            <a:endParaRPr lang="en-IN" sz="1000" dirty="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Deployment, in the context of this module, is used generically to represent a part of the publishing process that facilitates content upload. There are numerous, vendor-agnostic methods to carry out the deployment task, such as File Transfer Protocol (FTP). </a:t>
            </a:r>
            <a:endParaRPr lang="en-IN" sz="1000" dirty="0">
              <a:effectLst/>
              <a:latin typeface="Arial"/>
              <a:ea typeface="Times New Roman"/>
              <a:cs typeface="Times New Roman"/>
            </a:endParaRPr>
          </a:p>
          <a:p>
            <a:pPr>
              <a:lnSpc>
                <a:spcPct val="115000"/>
              </a:lnSpc>
              <a:spcAft>
                <a:spcPts val="1000"/>
              </a:spcAft>
            </a:pPr>
            <a:r>
              <a:rPr lang="en-IN" sz="1000" dirty="0">
                <a:latin typeface="Arial"/>
                <a:ea typeface="Calibri"/>
                <a:cs typeface="Times New Roman"/>
              </a:rPr>
              <a:t>Ensure that your students understand this distinction. </a:t>
            </a:r>
          </a:p>
          <a:p>
            <a:pPr>
              <a:lnSpc>
                <a:spcPct val="115000"/>
              </a:lnSpc>
              <a:spcAft>
                <a:spcPts val="1000"/>
              </a:spcAft>
            </a:pPr>
            <a:r>
              <a:rPr lang="en-IN" sz="1000" b="1" dirty="0">
                <a:latin typeface="Arial"/>
                <a:ea typeface="Calibri"/>
                <a:cs typeface="Times New Roman"/>
              </a:rPr>
              <a:t>Question</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What are the benefits of deployment slots, and how can you move your web app between different slots?</a:t>
            </a:r>
          </a:p>
          <a:p>
            <a:pPr>
              <a:lnSpc>
                <a:spcPct val="115000"/>
              </a:lnSpc>
              <a:spcAft>
                <a:spcPts val="1000"/>
              </a:spcAft>
            </a:pPr>
            <a:r>
              <a:rPr lang="en-IN" sz="1000" b="1" dirty="0">
                <a:latin typeface="Arial"/>
                <a:ea typeface="Calibri"/>
                <a:cs typeface="Times New Roman"/>
              </a:rPr>
              <a:t>Answer</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You can create deployments slots for production and development. You can validate the status of your web app in the staging deployment slot and swap it into production after the validation is complete. Furthermore, if it turns out that the newly deployed version of the web app is not functioning properly, you have the flexibility to perform an instant rollback.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195014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Describe the different methods of creating, publishing, and deploying Azure web apps. Point out the advantages of using Web Deploy in comparison with FTP.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06102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2/20/2018 9:25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821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Consider demonstrating the process of using Visual Studio to create and publish a web app. If you decide to do this, you can publish the web app that you created in the previous demonstration.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508865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solidFill>
                  <a:srgbClr val="000000"/>
                </a:solidFill>
                <a:latin typeface="Arial"/>
                <a:ea typeface="Calibri"/>
                <a:cs typeface="Times New Roman"/>
              </a:rPr>
              <a:t>Describe methods of deploying updates and performing continuous deployment.</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401226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Azure Web Apps with Minimal Downtime</a:t>
            </a:r>
          </a:p>
          <a:p>
            <a:endParaRPr lang="en-US" dirty="0"/>
          </a:p>
          <a:p>
            <a:r>
              <a:rPr lang="en-US" b="1" dirty="0"/>
              <a:t>Set up staging environments in Azure App Service</a:t>
            </a:r>
          </a:p>
          <a:p>
            <a:r>
              <a:rPr lang="en-US" dirty="0"/>
              <a:t>https://docs.microsoft.com/en-us/azure/app-service-web/web-sites-staged-publishing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398672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2809903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Consider demonstrating the Metric blade in the Azure portal as you present this topic.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613857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095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28</a:t>
            </a:fld>
            <a:endParaRPr lang="en-US"/>
          </a:p>
        </p:txBody>
      </p:sp>
    </p:spTree>
    <p:extLst>
      <p:ext uri="{BB962C8B-B14F-4D97-AF65-F5344CB8AC3E}">
        <p14:creationId xmlns:p14="http://schemas.microsoft.com/office/powerpoint/2010/main" val="2452888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3268209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latin typeface="Arial"/>
                <a:ea typeface="Calibri"/>
                <a:cs typeface="Times New Roman"/>
              </a:rPr>
              <a:t>Emphasize that a standard storage account represents a namespace that identifies a storage area, which can include blob, table, queue, and file storage for standard storage accounts. Point out that premium storage accounts allow for hosting page blobs only.</a:t>
            </a:r>
          </a:p>
          <a:p>
            <a:pPr>
              <a:lnSpc>
                <a:spcPct val="115000"/>
              </a:lnSpc>
              <a:spcAft>
                <a:spcPts val="1000"/>
              </a:spcAft>
            </a:pPr>
            <a:r>
              <a:rPr lang="en-US" sz="1000" dirty="0">
                <a:latin typeface="Arial"/>
                <a:ea typeface="Calibri"/>
                <a:cs typeface="Times New Roman"/>
              </a:rPr>
              <a:t>This lesson later compares the storage types that Azure Storage supports. The last topic of this lesson covers premium storage accounts in more detail.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877460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This slide describes the basic capabilities of each storage type:</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Blobs: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block blobs for applications that need to upload large files to Azure. Block blobs are optimized for fast uploads and high throughput.</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page blocks for applications that need to read and write data by using random I/O access patterns. For example, Azure VMs use page blobs as their virtual disks.</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Tables: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tables as a NoSQL store for key/value pair records.</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Queues: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queues to implement applications that need to exchange asynchronously messages among its components.</a:t>
            </a:r>
          </a:p>
          <a:p>
            <a:pPr>
              <a:lnSpc>
                <a:spcPct val="115000"/>
              </a:lnSpc>
              <a:spcAft>
                <a:spcPts val="995"/>
              </a:spcAft>
            </a:pPr>
            <a:r>
              <a:rPr lang="en-US" sz="1000" b="1" dirty="0">
                <a:latin typeface="Arial"/>
                <a:ea typeface="Calibri"/>
                <a:cs typeface="Times New Roman"/>
              </a:rPr>
              <a:t>Note: </a:t>
            </a:r>
            <a:r>
              <a:rPr lang="en-US" sz="1000" dirty="0">
                <a:latin typeface="Arial"/>
                <a:ea typeface="Calibri"/>
                <a:cs typeface="Times New Roman"/>
              </a:rPr>
              <a:t>Many application developers use the Azure Service Bus service instead of Azure Queue storage.</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Files: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the Azure File Service to create file shares in Azure storage that users can access by using standard Server Message Block (SMB) semantics from VMs in Azure and from on-premises locations via a site-to-site virtual private network (VPN) or ExpressRoute.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92317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a:t>
            </a:fld>
            <a:endParaRPr lang="en-US"/>
          </a:p>
        </p:txBody>
      </p:sp>
    </p:spTree>
    <p:extLst>
      <p:ext uri="{BB962C8B-B14F-4D97-AF65-F5344CB8AC3E}">
        <p14:creationId xmlns:p14="http://schemas.microsoft.com/office/powerpoint/2010/main" val="1863054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latin typeface="Arial"/>
                <a:ea typeface="Calibri"/>
                <a:cs typeface="Times New Roman"/>
              </a:rPr>
              <a:t>Point out the main differences between standard and premium storage accounts. In addition note that with Premium Storage, you pay for provisioned capacity rather than used capacity. With standard storage, you pay for used capacity except for scenarios that involve the use of managed disks. Mention that Premium Storage does not incur separate charges for transactional volume.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71493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US" sz="1000" b="1"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47850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different types of accounts and their characteristics.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663409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different methods of managing blobs and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549692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how to manage and access file shares.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407541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how to manage tables and queues.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500383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Point out that you can use a combination of access control mechanisms.</a:t>
            </a:r>
          </a:p>
          <a:p>
            <a:pPr>
              <a:lnSpc>
                <a:spcPct val="115000"/>
              </a:lnSpc>
              <a:spcAft>
                <a:spcPts val="1000"/>
              </a:spcAft>
            </a:pPr>
            <a:r>
              <a:rPr lang="en-US" sz="1000" dirty="0">
                <a:latin typeface="Arial"/>
                <a:ea typeface="Calibri"/>
                <a:cs typeface="Times New Roman"/>
              </a:rPr>
              <a:t>Note that shared access signatures that do not rely on a shared access policy typically are known as </a:t>
            </a:r>
            <a:r>
              <a:rPr lang="en-US" sz="1000" i="1" dirty="0">
                <a:latin typeface="Arial"/>
                <a:ea typeface="Calibri"/>
                <a:cs typeface="Times New Roman"/>
              </a:rPr>
              <a:t>ad hoc shared access signatures</a:t>
            </a:r>
            <a:r>
              <a:rPr lang="en-US" sz="1000" dirty="0">
                <a:latin typeface="Arial"/>
                <a:ea typeface="Calibri"/>
                <a:cs typeface="Times New Roman"/>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017407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process of configuring and viewing diagnostics of Azure Storage accounts.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537147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000" dirty="0">
                <a:latin typeface="Arial"/>
                <a:ea typeface="Calibri"/>
                <a:cs typeface="Times New Roman"/>
              </a:rPr>
              <a:t>You must perform these tasks to prepare the lab environment for the demonstrations in this module.</a:t>
            </a:r>
          </a:p>
          <a:p>
            <a:pPr>
              <a:lnSpc>
                <a:spcPct val="115000"/>
              </a:lnSpc>
              <a:spcAft>
                <a:spcPts val="1000"/>
              </a:spcAft>
            </a:pPr>
            <a:r>
              <a:rPr lang="en-US" sz="1000" dirty="0">
                <a:latin typeface="Arial"/>
                <a:ea typeface="Calibri"/>
                <a:cs typeface="Times New Roman"/>
              </a:rPr>
              <a:t>Have the students perform the steps with you so that the lab environment is also correctly configured for the lab in this module. </a:t>
            </a:r>
          </a:p>
          <a:p>
            <a:pPr>
              <a:lnSpc>
                <a:spcPct val="115000"/>
              </a:lnSpc>
              <a:spcAft>
                <a:spcPts val="1000"/>
              </a:spcAft>
            </a:pPr>
            <a:r>
              <a:rPr lang="en-US" sz="1000" dirty="0">
                <a:latin typeface="Arial"/>
                <a:ea typeface="Calibri"/>
                <a:cs typeface="Times New Roman"/>
              </a:rPr>
              <a:t>This course relies on custom Azure PowerShell modules including </a:t>
            </a:r>
            <a:r>
              <a:rPr lang="en-US" sz="1000" b="1" dirty="0">
                <a:latin typeface="Arial"/>
                <a:ea typeface="Calibri"/>
                <a:cs typeface="Times New Roman"/>
              </a:rPr>
              <a:t>Add-20533DEnvironment</a:t>
            </a:r>
            <a:r>
              <a:rPr lang="en-US" sz="1000" dirty="0">
                <a:latin typeface="Arial"/>
                <a:ea typeface="Calibri"/>
                <a:cs typeface="Times New Roman"/>
              </a:rPr>
              <a:t> to prepare the lab environment for demos and labs, and </a:t>
            </a:r>
            <a:r>
              <a:rPr lang="en-US" sz="1000" b="1" dirty="0">
                <a:latin typeface="Arial"/>
                <a:ea typeface="Calibri"/>
                <a:cs typeface="Times New Roman"/>
              </a:rPr>
              <a:t>Remove-20533DEnvironment</a:t>
            </a:r>
            <a:r>
              <a:rPr lang="en-US" sz="1000" dirty="0">
                <a:latin typeface="Arial"/>
                <a:ea typeface="Calibri"/>
                <a:cs typeface="Times New Roman"/>
              </a:rPr>
              <a:t> to perform clean-up tasks at the end of the module. </a:t>
            </a:r>
            <a:r>
              <a:rPr lang="en-US" sz="1000" dirty="0">
                <a:solidFill>
                  <a:srgbClr val="000000"/>
                </a:solidFill>
                <a:latin typeface="Arial"/>
                <a:ea typeface="Calibri"/>
                <a:cs typeface="Times New Roman"/>
              </a:rPr>
              <a:t>The modules reside in </a:t>
            </a:r>
            <a:r>
              <a:rPr lang="en-US" sz="1000" b="1" dirty="0">
                <a:latin typeface="Arial"/>
                <a:ea typeface="Calibri"/>
                <a:cs typeface="Times New Roman"/>
              </a:rPr>
              <a:t>E:\Modules</a:t>
            </a:r>
            <a:r>
              <a:rPr lang="en-US" sz="1000" dirty="0">
                <a:solidFill>
                  <a:srgbClr val="000000"/>
                </a:solidFill>
                <a:latin typeface="Arial"/>
                <a:ea typeface="Calibri"/>
                <a:cs typeface="Times New Roman"/>
              </a:rPr>
              <a:t> on the </a:t>
            </a:r>
            <a:r>
              <a:rPr lang="en-US" sz="1000" b="1" dirty="0">
                <a:latin typeface="Arial"/>
                <a:ea typeface="Calibri"/>
                <a:cs typeface="Times New Roman"/>
              </a:rPr>
              <a:t>20533D-MIA-CL1 </a:t>
            </a:r>
            <a:r>
              <a:rPr lang="en-US" sz="1000" dirty="0">
                <a:latin typeface="Arial"/>
                <a:ea typeface="Calibri"/>
                <a:cs typeface="Times New Roman"/>
              </a:rPr>
              <a:t>virtual machine.</a:t>
            </a:r>
          </a:p>
          <a:p>
            <a:pPr>
              <a:lnSpc>
                <a:spcPct val="115000"/>
              </a:lnSpc>
              <a:spcAft>
                <a:spcPts val="1000"/>
              </a:spcAft>
            </a:pPr>
            <a:r>
              <a:rPr lang="en-US" sz="1000" b="1" dirty="0">
                <a:latin typeface="Arial"/>
                <a:ea typeface="Calibri"/>
                <a:cs typeface="Times New Roman"/>
              </a:rPr>
              <a:t>Important:</a:t>
            </a:r>
            <a:r>
              <a:rPr lang="en-US" sz="1000" dirty="0">
                <a:latin typeface="Arial"/>
                <a:ea typeface="Calibri"/>
                <a:cs typeface="Times New Roman"/>
              </a:rPr>
              <a:t> Note that the </a:t>
            </a:r>
            <a:r>
              <a:rPr lang="en-US" sz="1000" b="1" dirty="0">
                <a:latin typeface="Arial"/>
                <a:ea typeface="Calibri"/>
                <a:cs typeface="Times New Roman"/>
              </a:rPr>
              <a:t>Remove-20533DEnvironment</a:t>
            </a:r>
            <a:r>
              <a:rPr lang="en-US" sz="1000" dirty="0">
                <a:latin typeface="Arial"/>
                <a:ea typeface="Calibri"/>
                <a:cs typeface="Times New Roman"/>
              </a:rPr>
              <a:t> script will delete the Azure subscription resources that you provisioned when running </a:t>
            </a:r>
            <a:r>
              <a:rPr lang="en-US" sz="1000" b="1" dirty="0">
                <a:latin typeface="Arial"/>
                <a:ea typeface="Calibri"/>
                <a:cs typeface="Times New Roman"/>
              </a:rPr>
              <a:t>Add-20533DEnvironment</a:t>
            </a:r>
            <a:r>
              <a:rPr lang="en-US" sz="1000" dirty="0">
                <a:latin typeface="Arial"/>
                <a:ea typeface="Calibri"/>
                <a:cs typeface="Times New Roman"/>
              </a:rPr>
              <a:t>.</a:t>
            </a:r>
          </a:p>
          <a:p>
            <a:pPr>
              <a:lnSpc>
                <a:spcPct val="115000"/>
              </a:lnSpc>
              <a:spcAft>
                <a:spcPts val="1000"/>
              </a:spcAft>
            </a:pPr>
            <a:r>
              <a:rPr lang="en-US" sz="1000" b="1" dirty="0">
                <a:latin typeface="Arial"/>
                <a:ea typeface="Calibri"/>
                <a:cs typeface="Times New Roman"/>
              </a:rPr>
              <a:t>Preparation Steps</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Times New Roman"/>
              </a:rPr>
              <a:t>Start the </a:t>
            </a:r>
            <a:r>
              <a:rPr lang="en-US" sz="1000" b="1" dirty="0">
                <a:latin typeface="Arial"/>
                <a:ea typeface="Calibri"/>
                <a:cs typeface="Times New Roman"/>
              </a:rPr>
              <a:t>MSL-TMG1</a:t>
            </a:r>
            <a:r>
              <a:rPr lang="en-US" sz="1000" dirty="0">
                <a:latin typeface="Arial"/>
                <a:ea typeface="Calibri"/>
                <a:cs typeface="Times New Roman"/>
              </a:rPr>
              <a:t> and </a:t>
            </a:r>
            <a:r>
              <a:rPr lang="en-US" sz="1000" b="1" dirty="0">
                <a:latin typeface="Arial"/>
                <a:ea typeface="Calibri"/>
                <a:cs typeface="Times New Roman"/>
              </a:rPr>
              <a:t>20533D-MIA-CL1</a:t>
            </a:r>
            <a:r>
              <a:rPr lang="en-US" sz="1000" dirty="0">
                <a:latin typeface="Arial"/>
                <a:ea typeface="Calibri"/>
                <a:cs typeface="Times New Roman"/>
              </a:rPr>
              <a:t> virtual machines, and then sign in to </a:t>
            </a:r>
            <a:r>
              <a:rPr lang="en-US" sz="1000" b="1" dirty="0">
                <a:latin typeface="Arial"/>
                <a:ea typeface="Calibri"/>
                <a:cs typeface="Times New Roman"/>
              </a:rPr>
              <a:t>20533D-MIA-CL1</a:t>
            </a:r>
            <a:r>
              <a:rPr lang="en-US" sz="1000" dirty="0">
                <a:latin typeface="Arial"/>
                <a:ea typeface="Calibri"/>
                <a:cs typeface="Times New Roman"/>
              </a:rPr>
              <a:t> as </a:t>
            </a:r>
            <a:r>
              <a:rPr lang="en-US" sz="1000" b="1" dirty="0">
                <a:latin typeface="Arial"/>
                <a:ea typeface="Calibri"/>
                <a:cs typeface="Times New Roman"/>
              </a:rPr>
              <a:t>Student</a:t>
            </a:r>
            <a:r>
              <a:rPr lang="en-US" sz="1000" dirty="0">
                <a:latin typeface="Arial"/>
                <a:ea typeface="Calibri"/>
                <a:cs typeface="Times New Roman"/>
              </a:rPr>
              <a:t> with the password </a:t>
            </a:r>
            <a:r>
              <a:rPr lang="en-US" sz="1000" b="1" dirty="0">
                <a:latin typeface="Arial"/>
                <a:ea typeface="Calibri"/>
                <a:cs typeface="Times New Roman"/>
              </a:rPr>
              <a:t>Pa55w.rd</a:t>
            </a:r>
            <a:r>
              <a:rPr lang="en-US" sz="1000" dirty="0">
                <a:latin typeface="Arial"/>
                <a:ea typeface="Calibri"/>
                <a:cs typeface="Times New Roman"/>
              </a:rPr>
              <a:t>. You should have provisioned a Microsoft Azure subscription ahead of time.</a:t>
            </a:r>
          </a:p>
          <a:p>
            <a:pPr>
              <a:lnSpc>
                <a:spcPct val="115000"/>
              </a:lnSpc>
              <a:spcAft>
                <a:spcPts val="1000"/>
              </a:spcAft>
            </a:pPr>
            <a:r>
              <a:rPr lang="en-US" sz="1000" b="1" dirty="0">
                <a:latin typeface="Arial"/>
                <a:ea typeface="Calibri"/>
                <a:cs typeface="Times New Roman"/>
              </a:rPr>
              <a:t>Demonstration Steps</a:t>
            </a:r>
            <a:endParaRPr lang="en-US" sz="1000" dirty="0">
              <a:latin typeface="Arial"/>
              <a:ea typeface="Calibri"/>
              <a:cs typeface="Times New Roman"/>
            </a:endParaRPr>
          </a:p>
          <a:p>
            <a:pPr>
              <a:lnSpc>
                <a:spcPts val="1300"/>
              </a:lnSpc>
              <a:spcBef>
                <a:spcPts val="900"/>
              </a:spcBef>
              <a:spcAft>
                <a:spcPts val="300"/>
              </a:spcAft>
            </a:pPr>
            <a:r>
              <a:rPr lang="en-US" sz="1000" b="1" dirty="0">
                <a:effectLst/>
                <a:latin typeface="Arial"/>
                <a:ea typeface="Times New Roman"/>
                <a:cs typeface="Segoe UI"/>
              </a:rPr>
              <a:t>Prepare the Azure environment</a:t>
            </a:r>
          </a:p>
          <a:p>
            <a:pPr marL="342900" marR="0" lvl="0" indent="-342900">
              <a:lnSpc>
                <a:spcPct val="115000"/>
              </a:lnSpc>
              <a:spcBef>
                <a:spcPts val="0"/>
              </a:spcBef>
              <a:spcAft>
                <a:spcPts val="995"/>
              </a:spcAft>
              <a:buFont typeface="+mj-lt"/>
              <a:buAutoNum type="arabicPeriod"/>
            </a:pPr>
            <a:r>
              <a:rPr lang="en-US" sz="1000" dirty="0">
                <a:effectLst/>
                <a:latin typeface="Arial"/>
                <a:ea typeface="Times New Roman"/>
                <a:cs typeface="Segoe UI"/>
              </a:rPr>
              <a:t>On the taskbar, right-click </a:t>
            </a:r>
            <a:r>
              <a:rPr lang="en-US" sz="1000" b="1" dirty="0">
                <a:effectLst/>
                <a:latin typeface="Arial"/>
                <a:ea typeface="Times New Roman"/>
                <a:cs typeface="Times New Roman"/>
              </a:rPr>
              <a:t>Windows PowerShell</a:t>
            </a:r>
            <a:r>
              <a:rPr lang="en-US" sz="1000" dirty="0">
                <a:effectLst/>
                <a:latin typeface="Arial"/>
                <a:ea typeface="Times New Roman"/>
                <a:cs typeface="Segoe UI"/>
              </a:rPr>
              <a:t>, and then click </a:t>
            </a:r>
            <a:r>
              <a:rPr lang="en-US" sz="1000" b="1" dirty="0">
                <a:effectLst/>
                <a:latin typeface="Arial"/>
                <a:ea typeface="Times New Roman"/>
                <a:cs typeface="Times New Roman"/>
              </a:rPr>
              <a:t>Run as administrator</a:t>
            </a:r>
            <a:r>
              <a:rPr lang="en-US" sz="1000" dirty="0">
                <a:effectLst/>
                <a:latin typeface="Arial"/>
                <a:ea typeface="Times New Roman"/>
                <a:cs typeface="Segoe UI"/>
              </a:rPr>
              <a:t>. In the </a:t>
            </a:r>
            <a:r>
              <a:rPr lang="en-US" sz="1000" b="1" dirty="0">
                <a:effectLst/>
                <a:latin typeface="Arial"/>
                <a:ea typeface="Times New Roman"/>
                <a:cs typeface="Times New Roman"/>
              </a:rPr>
              <a:t>User Account Control</a:t>
            </a:r>
            <a:r>
              <a:rPr lang="en-US" sz="1000" dirty="0">
                <a:effectLst/>
                <a:latin typeface="Arial"/>
                <a:ea typeface="Times New Roman"/>
                <a:cs typeface="Segoe UI"/>
              </a:rPr>
              <a:t> dialog box, click </a:t>
            </a:r>
            <a:r>
              <a:rPr lang="en-US" sz="1000" b="1" dirty="0">
                <a:effectLst/>
                <a:latin typeface="Arial"/>
                <a:ea typeface="Times New Roman"/>
                <a:cs typeface="Times New Roman"/>
              </a:rPr>
              <a:t>Yes</a:t>
            </a:r>
            <a:r>
              <a:rPr lang="en-US" sz="1000" dirty="0">
                <a:effectLst/>
                <a:latin typeface="Arial"/>
                <a:ea typeface="Times New Roman"/>
                <a:cs typeface="Segoe UI"/>
              </a:rPr>
              <a:t>.</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Type the following command, and then press Enter:</a:t>
            </a:r>
            <a:endParaRPr lang="en-US" sz="1000" dirty="0">
              <a:effectLst/>
              <a:latin typeface="Arial"/>
              <a:ea typeface="Times New Roman"/>
              <a:cs typeface="Times New Roman"/>
            </a:endParaRPr>
          </a:p>
          <a:p>
            <a:pPr>
              <a:lnSpc>
                <a:spcPct val="115000"/>
              </a:lnSpc>
              <a:spcBef>
                <a:spcPts val="600"/>
              </a:spcBef>
              <a:spcAft>
                <a:spcPts val="995"/>
              </a:spcAft>
            </a:pPr>
            <a:r>
              <a:rPr lang="en-US" sz="1000" dirty="0">
                <a:effectLst/>
                <a:latin typeface="Arial"/>
                <a:ea typeface="Times New Roman"/>
                <a:cs typeface="Times New Roman"/>
              </a:rPr>
              <a:t>	Add-20533DEnvironment</a:t>
            </a:r>
          </a:p>
          <a:p>
            <a:pPr marL="342900" marR="0" lvl="0" indent="-342900">
              <a:lnSpc>
                <a:spcPct val="115000"/>
              </a:lnSpc>
              <a:spcBef>
                <a:spcPts val="0"/>
              </a:spcBef>
              <a:spcAft>
                <a:spcPts val="995"/>
              </a:spcAft>
              <a:buFont typeface="+mj-lt"/>
              <a:buAutoNum type="arabicPeriod" startAt="3"/>
            </a:pPr>
            <a:r>
              <a:rPr lang="en-US" sz="1000" dirty="0">
                <a:solidFill>
                  <a:srgbClr val="000000"/>
                </a:solidFill>
                <a:effectLst/>
                <a:latin typeface="Arial"/>
                <a:ea typeface="Times New Roman"/>
                <a:cs typeface="Times New Roman"/>
              </a:rPr>
              <a:t>At the prompt, type the module number, and then press Enter.</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startAt="3"/>
            </a:pPr>
            <a:r>
              <a:rPr lang="en-US" sz="1000" dirty="0">
                <a:solidFill>
                  <a:srgbClr val="000000"/>
                </a:solidFill>
                <a:effectLst/>
                <a:latin typeface="Arial"/>
                <a:ea typeface="Times New Roman"/>
                <a:cs typeface="Times New Roman"/>
              </a:rPr>
              <a:t>Confirm your selection, and then press Enter. </a:t>
            </a:r>
            <a:endParaRPr lang="en-US" sz="1000" dirty="0">
              <a:effectLst/>
              <a:latin typeface="Arial"/>
              <a:ea typeface="Times New Roman"/>
              <a:cs typeface="Times New Roman"/>
            </a:endParaRPr>
          </a:p>
          <a:p>
            <a:pPr>
              <a:lnSpc>
                <a:spcPct val="115000"/>
              </a:lnSpc>
              <a:spcAft>
                <a:spcPts val="995"/>
              </a:spcAft>
            </a:pPr>
            <a:r>
              <a:rPr lang="en-US" sz="1000" b="1" dirty="0">
                <a:latin typeface="Arial"/>
                <a:ea typeface="Calibri"/>
                <a:cs typeface="Times New Roman"/>
              </a:rPr>
              <a:t>Note:</a:t>
            </a:r>
            <a:r>
              <a:rPr lang="en-US" sz="1000" dirty="0">
                <a:latin typeface="Arial"/>
                <a:ea typeface="Calibri"/>
                <a:cs typeface="Times New Roman"/>
              </a:rPr>
              <a:t> This script might affect existing Azure services in your subscription. We recommend that you use an Azure subscription that was provisioned specifically for this course.</a:t>
            </a:r>
          </a:p>
          <a:p>
            <a:pPr>
              <a:lnSpc>
                <a:spcPct val="115000"/>
              </a:lnSpc>
              <a:spcAft>
                <a:spcPts val="1000"/>
              </a:spcAft>
            </a:pPr>
            <a:endParaRPr lang="en-US" sz="1000" b="1" dirty="0">
              <a:latin typeface="Arial"/>
              <a:ea typeface="Calibri"/>
              <a:cs typeface="Times New Roman"/>
            </a:endParaRPr>
          </a:p>
          <a:p>
            <a:pPr>
              <a:lnSpc>
                <a:spcPct val="115000"/>
              </a:lnSpc>
              <a:spcAft>
                <a:spcPts val="1000"/>
              </a:spcAft>
            </a:pPr>
            <a:r>
              <a:rPr lang="en-US" sz="1000" b="1" dirty="0">
                <a:latin typeface="Arial"/>
                <a:ea typeface="Calibri"/>
                <a:cs typeface="Times New Roman"/>
              </a:rPr>
              <a:t>Preparation Steps</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Times New Roman"/>
              </a:rPr>
              <a:t>Before starting this demonstration, ensure that you have performed the “Preparing the environment” demonstration tasks at the beginning of the first lesson in this module, and ensure that the setup script has completed.</a:t>
            </a:r>
          </a:p>
          <a:p>
            <a:pPr>
              <a:lnSpc>
                <a:spcPct val="115000"/>
              </a:lnSpc>
              <a:spcAft>
                <a:spcPts val="1000"/>
              </a:spcAft>
            </a:pPr>
            <a:r>
              <a:rPr lang="en-US" sz="1000" b="1" dirty="0">
                <a:latin typeface="Arial"/>
                <a:ea typeface="Calibri"/>
                <a:cs typeface="Times New Roman"/>
              </a:rPr>
              <a:t>Demonstration Steps</a:t>
            </a:r>
            <a:endParaRPr lang="en-US" sz="1000" dirty="0">
              <a:latin typeface="Arial"/>
              <a:ea typeface="Calibri"/>
              <a:cs typeface="Times New Roman"/>
            </a:endParaRPr>
          </a:p>
          <a:p>
            <a:pPr>
              <a:lnSpc>
                <a:spcPts val="1300"/>
              </a:lnSpc>
              <a:spcBef>
                <a:spcPts val="900"/>
              </a:spcBef>
              <a:spcAft>
                <a:spcPts val="300"/>
              </a:spcAft>
            </a:pPr>
            <a:r>
              <a:rPr lang="en-US" sz="1000" b="1" dirty="0">
                <a:effectLst/>
                <a:latin typeface="Arial"/>
                <a:ea typeface="Times New Roman"/>
                <a:cs typeface="Segoe UI"/>
              </a:rPr>
              <a:t>Create a storage account</a:t>
            </a:r>
          </a:p>
          <a:p>
            <a:pPr marL="342900" marR="0" lvl="0" indent="-342900">
              <a:lnSpc>
                <a:spcPct val="115000"/>
              </a:lnSpc>
              <a:spcBef>
                <a:spcPts val="0"/>
              </a:spcBef>
              <a:spcAft>
                <a:spcPts val="995"/>
              </a:spcAft>
              <a:buFont typeface="+mj-lt"/>
              <a:buAutoNum type="arabicPeriod"/>
            </a:pPr>
            <a:r>
              <a:rPr lang="en-US" sz="1000" dirty="0">
                <a:effectLst/>
                <a:latin typeface="Arial"/>
                <a:ea typeface="Times New Roman"/>
                <a:cs typeface="Segoe UI"/>
              </a:rPr>
              <a:t>Ensure that you are signed in to </a:t>
            </a:r>
            <a:r>
              <a:rPr lang="en-US" sz="1000" b="1" dirty="0">
                <a:effectLst/>
                <a:latin typeface="Arial"/>
                <a:ea typeface="Times New Roman"/>
                <a:cs typeface="Times New Roman"/>
              </a:rPr>
              <a:t>MIA-CL1</a:t>
            </a:r>
            <a:r>
              <a:rPr lang="en-US" sz="1000" dirty="0">
                <a:effectLst/>
                <a:latin typeface="Arial"/>
                <a:ea typeface="Times New Roman"/>
                <a:cs typeface="Segoe UI"/>
              </a:rPr>
              <a:t> as </a:t>
            </a:r>
            <a:r>
              <a:rPr lang="en-US" sz="1000" b="1" dirty="0">
                <a:effectLst/>
                <a:latin typeface="Arial"/>
                <a:ea typeface="Times New Roman"/>
                <a:cs typeface="Times New Roman"/>
              </a:rPr>
              <a:t>Student</a:t>
            </a:r>
            <a:r>
              <a:rPr lang="en-US" sz="1000" dirty="0">
                <a:effectLst/>
                <a:latin typeface="Arial"/>
                <a:ea typeface="Times New Roman"/>
                <a:cs typeface="Segoe UI"/>
              </a:rPr>
              <a:t> with the password </a:t>
            </a:r>
            <a:r>
              <a:rPr lang="en-US" sz="1000" b="1" dirty="0">
                <a:effectLst/>
                <a:latin typeface="Arial"/>
                <a:ea typeface="Times New Roman"/>
                <a:cs typeface="Times New Roman"/>
              </a:rPr>
              <a:t>Pa55w.rd</a:t>
            </a:r>
            <a:r>
              <a:rPr lang="en-US" sz="1000" dirty="0">
                <a:effectLst/>
                <a:latin typeface="Arial"/>
                <a:ea typeface="Times New Roman"/>
                <a:cs typeface="Segoe UI"/>
              </a:rPr>
              <a:t> and that the setup script that you ran in the previous demonstration to prepare the environment has completed.</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Start </a:t>
            </a:r>
            <a:r>
              <a:rPr lang="en-US" sz="1000" b="1" dirty="0">
                <a:solidFill>
                  <a:srgbClr val="000000"/>
                </a:solidFill>
                <a:effectLst/>
                <a:latin typeface="Arial"/>
                <a:ea typeface="Times New Roman"/>
                <a:cs typeface="Times New Roman"/>
              </a:rPr>
              <a:t>Microsoft Edge</a:t>
            </a:r>
            <a:r>
              <a:rPr lang="en-US" sz="1000" dirty="0">
                <a:solidFill>
                  <a:srgbClr val="000000"/>
                </a:solidFill>
                <a:effectLst/>
                <a:latin typeface="Arial"/>
                <a:ea typeface="Times New Roman"/>
                <a:cs typeface="Times New Roman"/>
              </a:rPr>
              <a:t>, and then browse to the Azure portal. When prompted, sign in by using the Microsoft account that is the Service Administrator of your Azure subscription.</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Create a new storage account with the following settings:</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Name: Enter a valid, unique name consisting of between 3 and 24 lower-case characters or digits.</a:t>
            </a: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Deployment model: </a:t>
            </a:r>
            <a:r>
              <a:rPr lang="en-US" sz="1000" b="1" dirty="0">
                <a:effectLst/>
                <a:latin typeface="Arial"/>
                <a:ea typeface="Times New Roman"/>
                <a:cs typeface="Times New Roman"/>
              </a:rPr>
              <a:t>Resource Manager</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Account kind: </a:t>
            </a:r>
            <a:r>
              <a:rPr lang="en-US" sz="1000" b="1" dirty="0">
                <a:effectLst/>
                <a:latin typeface="Arial"/>
                <a:ea typeface="Times New Roman"/>
                <a:cs typeface="Times New Roman"/>
              </a:rPr>
              <a:t>General purpose</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Performance: </a:t>
            </a:r>
            <a:r>
              <a:rPr lang="en-US" sz="1000" b="1" dirty="0">
                <a:effectLst/>
                <a:latin typeface="Arial"/>
                <a:ea typeface="Times New Roman"/>
                <a:cs typeface="Times New Roman"/>
              </a:rPr>
              <a:t>Standard</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Storage service encryption: </a:t>
            </a:r>
            <a:r>
              <a:rPr lang="en-US" sz="1000" b="1" dirty="0">
                <a:effectLst/>
                <a:latin typeface="Arial"/>
                <a:ea typeface="Times New Roman"/>
                <a:cs typeface="Times New Roman"/>
              </a:rPr>
              <a:t>Disabled</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Replication: </a:t>
            </a:r>
            <a:r>
              <a:rPr lang="en-US" sz="1000" b="1" dirty="0">
                <a:effectLst/>
                <a:latin typeface="Arial"/>
                <a:ea typeface="Times New Roman"/>
                <a:cs typeface="Times New Roman"/>
              </a:rPr>
              <a:t>Locally-redundant storage (LRS)</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Storage service encryption: </a:t>
            </a:r>
            <a:r>
              <a:rPr lang="en-US" sz="1000" b="1" dirty="0">
                <a:effectLst/>
                <a:latin typeface="Arial"/>
                <a:ea typeface="Times New Roman"/>
                <a:cs typeface="Times New Roman"/>
              </a:rPr>
              <a:t>Disabled</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Secure transfer required: </a:t>
            </a:r>
            <a:r>
              <a:rPr lang="en-US" sz="1000" b="1" dirty="0">
                <a:effectLst/>
                <a:latin typeface="Arial"/>
                <a:ea typeface="Times New Roman"/>
                <a:cs typeface="Times New Roman"/>
              </a:rPr>
              <a:t>Disabled</a:t>
            </a:r>
            <a:endParaRPr lang="en-US" sz="1000" dirty="0">
              <a:effectLst/>
              <a:latin typeface="Arial"/>
              <a:ea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943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a:ea typeface="Times New Roman"/>
                <a:cs typeface="Times New Roman"/>
              </a:rPr>
              <a:t>Subscription: your Azure subscription name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a:ea typeface="Times New Roman"/>
                <a:cs typeface="Times New Roman"/>
              </a:rPr>
              <a:t>Resource group: create a new resource group named </a:t>
            </a:r>
            <a:r>
              <a:rPr lang="en-US" sz="1000" b="1" dirty="0">
                <a:latin typeface="Arial"/>
                <a:ea typeface="Times New Roman"/>
                <a:cs typeface="Times New Roman"/>
              </a:rPr>
              <a:t>20533D0601-DemoRG</a:t>
            </a:r>
            <a:endParaRPr lang="en-US" sz="1000" dirty="0">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a:ea typeface="Times New Roman"/>
                <a:cs typeface="Times New Roman"/>
              </a:rPr>
              <a:t>Location: select the same location you chose when running </a:t>
            </a:r>
            <a:r>
              <a:rPr lang="en-US" sz="1000" b="1" dirty="0">
                <a:latin typeface="Arial"/>
                <a:ea typeface="Times New Roman"/>
                <a:cs typeface="Times New Roman"/>
              </a:rPr>
              <a:t>Add-20533DEnvironment </a:t>
            </a:r>
            <a:r>
              <a:rPr lang="en-US" sz="1000" dirty="0">
                <a:latin typeface="Arial"/>
                <a:ea typeface="Times New Roman"/>
                <a:cs typeface="Times New Roman"/>
              </a:rPr>
              <a:t>at the </a:t>
            </a:r>
            <a:r>
              <a:rPr lang="en-US" sz="1000" dirty="0">
                <a:solidFill>
                  <a:prstClr val="black"/>
                </a:solidFill>
                <a:latin typeface="Arial"/>
                <a:ea typeface="Times New Roman"/>
                <a:cs typeface="Times New Roman"/>
              </a:rPr>
              <a:t>beginning of this module.</a:t>
            </a: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prstClr val="black"/>
                </a:solidFill>
                <a:latin typeface="Arial"/>
                <a:ea typeface="Times New Roman"/>
                <a:cs typeface="Times New Roman"/>
              </a:rPr>
              <a:t>Pin to dashboard: Clear the check box</a:t>
            </a: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Wait for the storage account to be provisioned. </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In the newly created storage account, create a blob container named </a:t>
            </a:r>
            <a:r>
              <a:rPr lang="en-US" sz="1000" b="1" dirty="0">
                <a:solidFill>
                  <a:prstClr val="black"/>
                </a:solidFill>
                <a:latin typeface="Arial"/>
                <a:ea typeface="Times New Roman"/>
                <a:cs typeface="Times New Roman"/>
              </a:rPr>
              <a:t>demo-container </a:t>
            </a:r>
            <a:r>
              <a:rPr lang="en-US" sz="1000" dirty="0">
                <a:solidFill>
                  <a:srgbClr val="000000"/>
                </a:solidFill>
                <a:latin typeface="Arial"/>
                <a:ea typeface="Times New Roman"/>
                <a:cs typeface="Times New Roman"/>
              </a:rPr>
              <a:t>with the private access type.</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Use the Azure portal to view the access keys for the storage account.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Leave the </a:t>
            </a:r>
            <a:r>
              <a:rPr lang="en-US" sz="1000" b="1" dirty="0">
                <a:solidFill>
                  <a:srgbClr val="000000"/>
                </a:solidFill>
                <a:latin typeface="Arial"/>
                <a:ea typeface="Times New Roman"/>
                <a:cs typeface="Times New Roman"/>
              </a:rPr>
              <a:t>Microsoft Edge </a:t>
            </a:r>
            <a:r>
              <a:rPr lang="en-US" sz="1000" dirty="0">
                <a:solidFill>
                  <a:srgbClr val="000000"/>
                </a:solidFill>
                <a:latin typeface="Arial"/>
                <a:ea typeface="Times New Roman"/>
                <a:cs typeface="Times New Roman"/>
              </a:rPr>
              <a:t>window open. You will use it later in this demonstration.</a:t>
            </a:r>
            <a:endParaRPr lang="en-US" sz="1000" dirty="0">
              <a:solidFill>
                <a:prstClr val="black"/>
              </a:solidFill>
              <a:latin typeface="Arial"/>
              <a:ea typeface="Times New Roman"/>
              <a:cs typeface="Times New Roman"/>
            </a:endParaRPr>
          </a:p>
          <a:p>
            <a:pPr lvl="0">
              <a:lnSpc>
                <a:spcPts val="1300"/>
              </a:lnSpc>
              <a:spcBef>
                <a:spcPts val="900"/>
              </a:spcBef>
              <a:spcAft>
                <a:spcPts val="300"/>
              </a:spcAft>
            </a:pPr>
            <a:r>
              <a:rPr lang="en-US" sz="1000" b="1" dirty="0">
                <a:solidFill>
                  <a:prstClr val="black"/>
                </a:solidFill>
                <a:latin typeface="Arial"/>
                <a:ea typeface="Times New Roman"/>
                <a:cs typeface="Segoe UI"/>
              </a:rPr>
              <a:t>Use Windows PowerShell to upload blobs</a:t>
            </a:r>
          </a:p>
          <a:p>
            <a:pPr marL="342900" lvl="0" indent="-342900">
              <a:lnSpc>
                <a:spcPct val="115000"/>
              </a:lnSpc>
              <a:spcAft>
                <a:spcPts val="995"/>
              </a:spcAft>
              <a:buFont typeface="+mj-lt"/>
              <a:buAutoNum type="arabicPeriod"/>
            </a:pPr>
            <a:r>
              <a:rPr lang="en-US" sz="1000" dirty="0">
                <a:solidFill>
                  <a:prstClr val="black"/>
                </a:solidFill>
                <a:latin typeface="Arial"/>
                <a:ea typeface="Times New Roman"/>
                <a:cs typeface="Times New Roman"/>
              </a:rPr>
              <a:t>Open the </a:t>
            </a:r>
            <a:r>
              <a:rPr lang="en-US" sz="1000" b="1" dirty="0">
                <a:solidFill>
                  <a:prstClr val="black"/>
                </a:solidFill>
                <a:latin typeface="Arial"/>
                <a:ea typeface="Times New Roman"/>
                <a:cs typeface="Times New Roman"/>
              </a:rPr>
              <a:t>Upload-Blobs_20533D06.ps1 </a:t>
            </a:r>
            <a:r>
              <a:rPr lang="en-US" sz="1000" dirty="0">
                <a:solidFill>
                  <a:prstClr val="black"/>
                </a:solidFill>
                <a:latin typeface="Arial"/>
                <a:ea typeface="Times New Roman"/>
                <a:cs typeface="Times New Roman"/>
              </a:rPr>
              <a:t>file in the </a:t>
            </a:r>
            <a:r>
              <a:rPr lang="en-US" sz="1000" b="1" dirty="0">
                <a:solidFill>
                  <a:prstClr val="black"/>
                </a:solidFill>
                <a:latin typeface="Arial"/>
                <a:ea typeface="Times New Roman"/>
                <a:cs typeface="Times New Roman"/>
              </a:rPr>
              <a:t>D:\Demofiles\Mod06</a:t>
            </a:r>
            <a:r>
              <a:rPr lang="en-US" sz="1000" dirty="0">
                <a:solidFill>
                  <a:prstClr val="black"/>
                </a:solidFill>
                <a:latin typeface="Arial"/>
                <a:ea typeface="Times New Roman"/>
                <a:cs typeface="Times New Roman"/>
              </a:rPr>
              <a:t> folder in Windows PowerShell Interactive Scripting Environment (ISE).</a:t>
            </a: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From within Windows PowerShell ISE, sign in to your Azure subscription.</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In the script, set the value of the </a:t>
            </a:r>
            <a:r>
              <a:rPr lang="en-US" sz="1000" b="1" dirty="0">
                <a:solidFill>
                  <a:prstClr val="black"/>
                </a:solidFill>
                <a:latin typeface="Arial"/>
                <a:ea typeface="Times New Roman"/>
                <a:cs typeface="Times New Roman"/>
              </a:rPr>
              <a:t>$storageAccountName</a:t>
            </a:r>
            <a:r>
              <a:rPr lang="en-US" sz="1000" dirty="0">
                <a:solidFill>
                  <a:srgbClr val="000000"/>
                </a:solidFill>
                <a:latin typeface="Arial"/>
                <a:ea typeface="Times New Roman"/>
                <a:cs typeface="Times New Roman"/>
              </a:rPr>
              <a:t> variable to the name of the Azure storage account that you created in the previous task.</a:t>
            </a:r>
            <a:endParaRPr lang="en-US" sz="1000" dirty="0">
              <a:solidFill>
                <a:prstClr val="black"/>
              </a:solidFill>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(More notes on the next slide)</a:t>
            </a: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406952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IN"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48829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Review the script, noting that it:</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Declares a variable named </a:t>
            </a:r>
            <a:r>
              <a:rPr lang="en-US" sz="1000" i="1" dirty="0">
                <a:solidFill>
                  <a:prstClr val="black"/>
                </a:solidFill>
                <a:latin typeface="Arial"/>
                <a:ea typeface="Times New Roman"/>
                <a:cs typeface="Times New Roman"/>
              </a:rPr>
              <a:t>$containerName</a:t>
            </a:r>
            <a:r>
              <a:rPr lang="en-US" sz="1000" dirty="0">
                <a:solidFill>
                  <a:srgbClr val="000000"/>
                </a:solidFill>
                <a:latin typeface="Arial"/>
                <a:ea typeface="Times New Roman"/>
                <a:cs typeface="Times New Roman"/>
              </a:rPr>
              <a:t> that references the </a:t>
            </a:r>
            <a:r>
              <a:rPr lang="en-US" sz="1000" b="1" dirty="0">
                <a:solidFill>
                  <a:prstClr val="black"/>
                </a:solidFill>
                <a:latin typeface="Arial"/>
                <a:ea typeface="Times New Roman"/>
                <a:cs typeface="Times New Roman"/>
              </a:rPr>
              <a:t>demo-container</a:t>
            </a:r>
            <a:r>
              <a:rPr lang="en-US" sz="1000" dirty="0">
                <a:solidFill>
                  <a:srgbClr val="000000"/>
                </a:solidFill>
                <a:latin typeface="Arial"/>
                <a:ea typeface="Times New Roman"/>
                <a:cs typeface="Times New Roman"/>
              </a:rPr>
              <a:t> container that you created in the previous task.</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Finds the folder where the script is stored and declares a variable named </a:t>
            </a:r>
            <a:r>
              <a:rPr lang="en-US" sz="1000" i="1" dirty="0">
                <a:solidFill>
                  <a:prstClr val="black"/>
                </a:solidFill>
                <a:latin typeface="Arial"/>
                <a:ea typeface="Times New Roman"/>
                <a:cs typeface="Times New Roman"/>
              </a:rPr>
              <a:t>$sourceFolder</a:t>
            </a:r>
            <a:r>
              <a:rPr lang="en-US" sz="1000" dirty="0">
                <a:solidFill>
                  <a:srgbClr val="000000"/>
                </a:solidFill>
                <a:latin typeface="Arial"/>
                <a:ea typeface="Times New Roman"/>
                <a:cs typeface="Times New Roman"/>
              </a:rPr>
              <a:t> that references the </a:t>
            </a:r>
            <a:r>
              <a:rPr lang="en-US" sz="1000" dirty="0">
                <a:solidFill>
                  <a:prstClr val="black"/>
                </a:solidFill>
                <a:latin typeface="Arial"/>
                <a:ea typeface="Times New Roman"/>
                <a:cs typeface="Times New Roman"/>
              </a:rPr>
              <a:t>data</a:t>
            </a:r>
            <a:r>
              <a:rPr lang="en-US" sz="1000" dirty="0">
                <a:solidFill>
                  <a:srgbClr val="000000"/>
                </a:solidFill>
                <a:latin typeface="Arial"/>
                <a:ea typeface="Times New Roman"/>
                <a:cs typeface="Times New Roman"/>
              </a:rPr>
              <a:t> subfolder.</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Uses the </a:t>
            </a:r>
            <a:r>
              <a:rPr lang="en-US" sz="1000" b="1" dirty="0">
                <a:solidFill>
                  <a:prstClr val="black"/>
                </a:solidFill>
                <a:latin typeface="Arial"/>
                <a:ea typeface="Times New Roman"/>
                <a:cs typeface="Times New Roman"/>
              </a:rPr>
              <a:t>Get-AzureRmStorageAccountKey</a:t>
            </a:r>
            <a:r>
              <a:rPr lang="en-US" sz="1000" dirty="0">
                <a:solidFill>
                  <a:srgbClr val="000000"/>
                </a:solidFill>
                <a:latin typeface="Arial"/>
                <a:ea typeface="Times New Roman"/>
                <a:cs typeface="Times New Roman"/>
              </a:rPr>
              <a:t> cmdlet to retrieve the access key for your storage account.</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Uses the </a:t>
            </a:r>
            <a:r>
              <a:rPr lang="en-US" sz="1000" b="1" dirty="0">
                <a:solidFill>
                  <a:prstClr val="black"/>
                </a:solidFill>
                <a:latin typeface="Arial"/>
                <a:ea typeface="Times New Roman"/>
                <a:cs typeface="Times New Roman"/>
              </a:rPr>
              <a:t>New-AzureStorageContext</a:t>
            </a:r>
            <a:r>
              <a:rPr lang="en-US" sz="1000" dirty="0">
                <a:solidFill>
                  <a:srgbClr val="000000"/>
                </a:solidFill>
                <a:latin typeface="Arial"/>
                <a:ea typeface="Times New Roman"/>
                <a:cs typeface="Times New Roman"/>
              </a:rPr>
              <a:t> cmdlet to create a storage context to allow for connectivity to your storage account by using one of two access keys.</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Iterates through the files in the source folder and uses the </a:t>
            </a:r>
            <a:r>
              <a:rPr lang="en-US" sz="1000" b="1" dirty="0">
                <a:solidFill>
                  <a:prstClr val="black"/>
                </a:solidFill>
                <a:latin typeface="Arial"/>
                <a:ea typeface="Times New Roman"/>
                <a:cs typeface="Times New Roman"/>
              </a:rPr>
              <a:t>Set-AzureStorageBlobContent</a:t>
            </a:r>
            <a:r>
              <a:rPr lang="en-US" sz="1000" dirty="0">
                <a:solidFill>
                  <a:srgbClr val="000000"/>
                </a:solidFill>
                <a:latin typeface="Arial"/>
                <a:ea typeface="Times New Roman"/>
                <a:cs typeface="Times New Roman"/>
              </a:rPr>
              <a:t> cmdlet to write each file as a blob in the container.</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5"/>
            </a:pPr>
            <a:r>
              <a:rPr lang="en-US" sz="1000" dirty="0">
                <a:solidFill>
                  <a:srgbClr val="000000"/>
                </a:solidFill>
                <a:latin typeface="Arial"/>
                <a:ea typeface="Times New Roman"/>
                <a:cs typeface="Times New Roman"/>
              </a:rPr>
              <a:t>Run the script and monitor its output, showing that the three files in the </a:t>
            </a:r>
            <a:r>
              <a:rPr lang="en-US" sz="1000" b="1" dirty="0">
                <a:solidFill>
                  <a:prstClr val="black"/>
                </a:solidFill>
                <a:latin typeface="Arial"/>
                <a:ea typeface="Times New Roman"/>
                <a:cs typeface="Times New Roman"/>
              </a:rPr>
              <a:t>D:\Demofiles\Mod06\data</a:t>
            </a:r>
            <a:r>
              <a:rPr lang="en-US" sz="1000" dirty="0">
                <a:solidFill>
                  <a:srgbClr val="000000"/>
                </a:solidFill>
                <a:latin typeface="Arial"/>
                <a:ea typeface="Times New Roman"/>
                <a:cs typeface="Times New Roman"/>
              </a:rPr>
              <a:t> folder uploaded the </a:t>
            </a:r>
            <a:r>
              <a:rPr lang="en-US" sz="1000" b="1" dirty="0">
                <a:solidFill>
                  <a:prstClr val="black"/>
                </a:solidFill>
                <a:latin typeface="Arial"/>
                <a:ea typeface="Times New Roman"/>
                <a:cs typeface="Times New Roman"/>
              </a:rPr>
              <a:t>demo-container</a:t>
            </a:r>
            <a:r>
              <a:rPr lang="en-US" sz="1000" dirty="0">
                <a:solidFill>
                  <a:srgbClr val="000000"/>
                </a:solidFill>
                <a:latin typeface="Arial"/>
                <a:ea typeface="Times New Roman"/>
                <a:cs typeface="Times New Roman"/>
              </a:rPr>
              <a:t> container in your storage account.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5"/>
            </a:pPr>
            <a:r>
              <a:rPr lang="en-US" sz="1000" dirty="0">
                <a:solidFill>
                  <a:srgbClr val="000000"/>
                </a:solidFill>
                <a:latin typeface="Arial"/>
                <a:ea typeface="Times New Roman"/>
                <a:cs typeface="Times New Roman"/>
              </a:rPr>
              <a:t>Close Windows PowerShell ISE without saving any changes.</a:t>
            </a:r>
            <a:endParaRPr lang="en-US" sz="1000" dirty="0">
              <a:solidFill>
                <a:prstClr val="black"/>
              </a:solidFill>
              <a:latin typeface="Arial"/>
              <a:ea typeface="Times New Roman"/>
              <a:cs typeface="Times New Roman"/>
            </a:endParaRPr>
          </a:p>
          <a:p>
            <a:pPr lvl="0">
              <a:lnSpc>
                <a:spcPts val="1300"/>
              </a:lnSpc>
              <a:spcBef>
                <a:spcPts val="900"/>
              </a:spcBef>
              <a:spcAft>
                <a:spcPts val="300"/>
              </a:spcAft>
            </a:pPr>
            <a:r>
              <a:rPr lang="en-US" sz="1000" b="1" dirty="0">
                <a:solidFill>
                  <a:prstClr val="black"/>
                </a:solidFill>
                <a:latin typeface="Arial"/>
                <a:ea typeface="Times New Roman"/>
                <a:cs typeface="Segoe UI"/>
              </a:rPr>
              <a:t>View blob storage in Visual Studio</a:t>
            </a: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Start </a:t>
            </a:r>
            <a:r>
              <a:rPr lang="en-US" sz="1000" b="1" dirty="0">
                <a:solidFill>
                  <a:srgbClr val="000000"/>
                </a:solidFill>
                <a:latin typeface="Arial"/>
                <a:ea typeface="Times New Roman"/>
                <a:cs typeface="Times New Roman"/>
              </a:rPr>
              <a:t>Microsoft Visual Studio </a:t>
            </a:r>
            <a:r>
              <a:rPr lang="en-US" sz="1000" dirty="0">
                <a:solidFill>
                  <a:srgbClr val="000000"/>
                </a:solidFill>
                <a:latin typeface="Arial"/>
                <a:ea typeface="Times New Roman"/>
                <a:cs typeface="Times New Roman"/>
              </a:rPr>
              <a:t>and then, from its interface, connect to your Azure subscription by using Server Explorer.</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From Server Explorer in the Visual Studio interface, view the </a:t>
            </a:r>
            <a:r>
              <a:rPr lang="en-US" sz="1000" b="1" dirty="0">
                <a:solidFill>
                  <a:prstClr val="black"/>
                </a:solidFill>
                <a:latin typeface="Arial"/>
                <a:ea typeface="Times New Roman"/>
                <a:cs typeface="Times New Roman"/>
              </a:rPr>
              <a:t>demo-container </a:t>
            </a:r>
            <a:r>
              <a:rPr lang="en-US" sz="1000" dirty="0">
                <a:solidFill>
                  <a:srgbClr val="000000"/>
                </a:solidFill>
                <a:latin typeface="Arial"/>
                <a:ea typeface="Times New Roman"/>
                <a:cs typeface="Times New Roman"/>
              </a:rPr>
              <a:t>blob container that you created earlier in this demonstration. Verify that the container has the files that the Windows PowerShell script uploaded in the previous task.</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Close Visual Studio.</a:t>
            </a:r>
            <a:endParaRPr lang="en-US" sz="1000" dirty="0">
              <a:solidFill>
                <a:prstClr val="black"/>
              </a:solidFill>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(More notes on the next slide)</a:t>
            </a: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097629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IN" sz="1000" b="1" dirty="0">
              <a:latin typeface="Arial"/>
              <a:ea typeface="Calibri"/>
              <a:cs typeface="Times New Roman"/>
            </a:endParaRPr>
          </a:p>
          <a:p>
            <a:pPr>
              <a:lnSpc>
                <a:spcPct val="115000"/>
              </a:lnSpc>
              <a:spcAft>
                <a:spcPts val="1000"/>
              </a:spcAft>
            </a:pPr>
            <a:endParaRPr lang="en-US" sz="1000" b="1"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338272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Explain different options that Azure Backup provides and describe their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4198289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Point out that the Azure Import/Export service options integrate into the </a:t>
            </a:r>
            <a:r>
              <a:rPr lang="en-US" sz="1000" b="1" dirty="0">
                <a:latin typeface="Arial"/>
                <a:ea typeface="Calibri"/>
                <a:cs typeface="Times New Roman"/>
              </a:rPr>
              <a:t>Choose Initial Backup Type </a:t>
            </a:r>
            <a:r>
              <a:rPr lang="en-US" sz="1000" dirty="0">
                <a:latin typeface="Arial"/>
                <a:ea typeface="Calibri"/>
                <a:cs typeface="Times New Roman"/>
              </a:rPr>
              <a:t>page of the Schedule Backup Wizard</a:t>
            </a:r>
            <a:r>
              <a:rPr lang="en-US" sz="1000" b="1" dirty="0">
                <a:latin typeface="Arial"/>
                <a:ea typeface="Calibri"/>
                <a:cs typeface="Times New Roman"/>
              </a:rPr>
              <a:t> </a:t>
            </a:r>
            <a:r>
              <a:rPr lang="en-US" sz="1000" dirty="0">
                <a:latin typeface="Arial"/>
                <a:ea typeface="Calibri"/>
                <a:cs typeface="Times New Roman"/>
              </a:rPr>
              <a:t>of the Azure Backup console.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8092442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process of configuring Azure Backup of Azure VMs.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317261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Point out the differences between System Center 2016 DPM and Azure Backup Server.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3304237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000" b="1" dirty="0">
                <a:latin typeface="Arial"/>
                <a:ea typeface="Calibri"/>
                <a:cs typeface="Times New Roman"/>
              </a:rPr>
              <a:t>Demonstration Steps</a:t>
            </a:r>
          </a:p>
          <a:p>
            <a:pPr>
              <a:lnSpc>
                <a:spcPts val="1300"/>
              </a:lnSpc>
              <a:spcBef>
                <a:spcPts val="900"/>
              </a:spcBef>
              <a:spcAft>
                <a:spcPts val="300"/>
              </a:spcAft>
            </a:pPr>
            <a:r>
              <a:rPr lang="en-US" sz="1000" b="1" dirty="0">
                <a:effectLst/>
                <a:latin typeface="Arial"/>
                <a:ea typeface="Times New Roman"/>
                <a:cs typeface="Segoe UI"/>
              </a:rPr>
              <a:t>Create a Recovery Services vault</a:t>
            </a:r>
          </a:p>
          <a:p>
            <a:pPr marL="342900" marR="0" lvl="0" indent="-342900">
              <a:lnSpc>
                <a:spcPct val="115000"/>
              </a:lnSpc>
              <a:spcBef>
                <a:spcPts val="0"/>
              </a:spcBef>
              <a:spcAft>
                <a:spcPts val="995"/>
              </a:spcAft>
              <a:buFont typeface="+mj-lt"/>
              <a:buAutoNum type="arabicPeriod"/>
            </a:pPr>
            <a:r>
              <a:rPr lang="en-US" sz="1000" dirty="0">
                <a:effectLst/>
                <a:latin typeface="Arial"/>
                <a:ea typeface="Times New Roman"/>
                <a:cs typeface="Times New Roman"/>
              </a:rPr>
              <a:t>Start </a:t>
            </a:r>
            <a:r>
              <a:rPr lang="en-US" sz="1000" b="1" dirty="0">
                <a:solidFill>
                  <a:srgbClr val="000000"/>
                </a:solidFill>
                <a:effectLst/>
                <a:latin typeface="Arial"/>
                <a:ea typeface="Times New Roman"/>
                <a:cs typeface="Times New Roman"/>
              </a:rPr>
              <a:t>Microsoft Edge</a:t>
            </a:r>
            <a:r>
              <a:rPr lang="en-US" sz="1000" dirty="0">
                <a:solidFill>
                  <a:srgbClr val="000000"/>
                </a:solidFill>
                <a:effectLst/>
                <a:latin typeface="Arial"/>
                <a:ea typeface="Times New Roman"/>
                <a:cs typeface="Times New Roman"/>
              </a:rPr>
              <a:t>, and then sign in to the Azure portal by using the Microsoft account that is the Service Administrator or Co-Administrator of your Azure subscription.</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effectLst/>
                <a:latin typeface="Arial"/>
                <a:ea typeface="Times New Roman"/>
                <a:cs typeface="Times New Roman"/>
              </a:rPr>
              <a:t>Create a new Azure Recovery Services vault with the following settings:</a:t>
            </a: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Name: </a:t>
            </a:r>
            <a:r>
              <a:rPr lang="en-US" sz="1000" b="1" dirty="0">
                <a:effectLst/>
                <a:latin typeface="Arial"/>
                <a:ea typeface="Times New Roman"/>
                <a:cs typeface="Times New Roman"/>
              </a:rPr>
              <a:t>Demo-</a:t>
            </a:r>
            <a:r>
              <a:rPr lang="en-US" sz="1000" b="1" dirty="0" err="1">
                <a:effectLst/>
                <a:latin typeface="Arial"/>
                <a:ea typeface="Times New Roman"/>
                <a:cs typeface="Times New Roman"/>
              </a:rPr>
              <a:t>RecoveryVault</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Subscription: your Azure subscription name</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Resource group: </a:t>
            </a:r>
            <a:r>
              <a:rPr lang="en-US" sz="1000" dirty="0">
                <a:effectLst/>
                <a:latin typeface="Arial"/>
                <a:ea typeface="Times New Roman"/>
                <a:cs typeface="Times New Roman"/>
              </a:rPr>
              <a:t>create a new resource group named </a:t>
            </a:r>
            <a:r>
              <a:rPr lang="en-US" sz="1000" b="1" dirty="0">
                <a:effectLst/>
                <a:latin typeface="Arial"/>
                <a:ea typeface="Times New Roman"/>
                <a:cs typeface="Times New Roman"/>
              </a:rPr>
              <a:t>20533D0602-DemoRG</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Location: the same region that you chose when running</a:t>
            </a:r>
            <a:r>
              <a:rPr lang="en-US" sz="1000" i="1" dirty="0">
                <a:effectLst/>
                <a:latin typeface="Arial"/>
                <a:ea typeface="Times New Roman"/>
                <a:cs typeface="Times New Roman"/>
              </a:rPr>
              <a:t> </a:t>
            </a:r>
            <a:r>
              <a:rPr lang="en-US" sz="1000" b="1" dirty="0">
                <a:effectLst/>
                <a:latin typeface="Arial"/>
                <a:ea typeface="Times New Roman"/>
                <a:cs typeface="Times New Roman"/>
              </a:rPr>
              <a:t>Add-20533DEnvironment </a:t>
            </a:r>
            <a:r>
              <a:rPr lang="en-US" sz="1000" dirty="0">
                <a:effectLst/>
                <a:latin typeface="Arial"/>
                <a:ea typeface="Times New Roman"/>
                <a:cs typeface="Times New Roman"/>
              </a:rPr>
              <a:t>at the beginning of this module</a:t>
            </a: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Wait until the vault is created.</a:t>
            </a:r>
            <a:endParaRPr lang="en-US" sz="1000" dirty="0">
              <a:effectLst/>
              <a:latin typeface="Arial"/>
              <a:ea typeface="Times New Roman"/>
              <a:cs typeface="Times New Roman"/>
            </a:endParaRPr>
          </a:p>
          <a:p>
            <a:pPr>
              <a:lnSpc>
                <a:spcPts val="1300"/>
              </a:lnSpc>
              <a:spcBef>
                <a:spcPts val="900"/>
              </a:spcBef>
              <a:spcAft>
                <a:spcPts val="300"/>
              </a:spcAft>
            </a:pPr>
            <a:r>
              <a:rPr lang="en-US" sz="1000" b="1" dirty="0">
                <a:effectLst/>
                <a:latin typeface="Arial"/>
                <a:ea typeface="Times New Roman"/>
                <a:cs typeface="Segoe UI"/>
              </a:rPr>
              <a:t>Create a custom backup policy</a:t>
            </a:r>
          </a:p>
          <a:p>
            <a:pPr marL="342900" lvl="0" indent="-342900">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In the </a:t>
            </a:r>
            <a:r>
              <a:rPr lang="en-US" sz="1000" b="1" dirty="0">
                <a:solidFill>
                  <a:srgbClr val="000000"/>
                </a:solidFill>
                <a:latin typeface="Arial"/>
                <a:cs typeface="Times New Roman"/>
              </a:rPr>
              <a:t>Demo-</a:t>
            </a:r>
            <a:r>
              <a:rPr lang="en-US" sz="1000" b="1" dirty="0" err="1">
                <a:solidFill>
                  <a:srgbClr val="000000"/>
                </a:solidFill>
                <a:latin typeface="Arial"/>
                <a:cs typeface="Times New Roman"/>
              </a:rPr>
              <a:t>BackupVault</a:t>
            </a:r>
            <a:r>
              <a:rPr lang="en-US" sz="1000" b="1" dirty="0">
                <a:solidFill>
                  <a:srgbClr val="000000"/>
                </a:solidFill>
                <a:latin typeface="Arial"/>
                <a:cs typeface="Times New Roman"/>
              </a:rPr>
              <a:t> </a:t>
            </a:r>
            <a:r>
              <a:rPr lang="en-US" sz="1000" dirty="0">
                <a:solidFill>
                  <a:srgbClr val="000000"/>
                </a:solidFill>
                <a:effectLst/>
                <a:latin typeface="Arial"/>
                <a:ea typeface="Times New Roman"/>
                <a:cs typeface="Times New Roman"/>
              </a:rPr>
              <a:t>Azure Recovery Services vault, from the </a:t>
            </a:r>
            <a:r>
              <a:rPr lang="en-US" sz="1000" b="1" dirty="0">
                <a:solidFill>
                  <a:srgbClr val="000000"/>
                </a:solidFill>
                <a:latin typeface="Arial"/>
                <a:cs typeface="Times New Roman"/>
              </a:rPr>
              <a:t>Getting started with backup </a:t>
            </a:r>
            <a:r>
              <a:rPr lang="en-US" sz="1000" dirty="0">
                <a:solidFill>
                  <a:srgbClr val="000000"/>
                </a:solidFill>
                <a:effectLst/>
                <a:latin typeface="Arial"/>
                <a:ea typeface="Times New Roman"/>
                <a:cs typeface="Times New Roman"/>
              </a:rPr>
              <a:t>blade, specify the following backup goal:</a:t>
            </a:r>
            <a:endParaRPr lang="en-US" sz="1000" dirty="0">
              <a:solidFill>
                <a:srgbClr val="000000"/>
              </a:solidFill>
              <a:effectLst/>
              <a:latin typeface="Arial"/>
            </a:endParaRPr>
          </a:p>
          <a:p>
            <a:pPr marL="742950" lvl="1" indent="-285750">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Where is your workload running? </a:t>
            </a:r>
            <a:r>
              <a:rPr lang="en-US" sz="1000" b="1" dirty="0">
                <a:solidFill>
                  <a:srgbClr val="000000"/>
                </a:solidFill>
                <a:latin typeface="Arial"/>
                <a:cs typeface="Times New Roman"/>
              </a:rPr>
              <a:t>Azure</a:t>
            </a:r>
            <a:endParaRPr lang="en-US" sz="1000" dirty="0">
              <a:solidFill>
                <a:srgbClr val="000000"/>
              </a:solidFill>
              <a:effectLst/>
              <a:latin typeface="Arial"/>
            </a:endParaRPr>
          </a:p>
          <a:p>
            <a:pPr marL="742950" lvl="1" indent="-285750">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What do you want to backup? </a:t>
            </a:r>
            <a:r>
              <a:rPr lang="en-US" sz="1000" b="1" dirty="0">
                <a:solidFill>
                  <a:srgbClr val="000000"/>
                </a:solidFill>
                <a:latin typeface="Arial"/>
                <a:cs typeface="Times New Roman"/>
              </a:rPr>
              <a:t>Virtual machine</a:t>
            </a:r>
            <a:endParaRPr lang="en-US" sz="1000" dirty="0">
              <a:solidFill>
                <a:srgbClr val="000000"/>
              </a:solidFill>
              <a:effectLst/>
              <a:latin typeface="Arial"/>
            </a:endParaRPr>
          </a:p>
          <a:p>
            <a:pPr marL="342900" lvl="0" indent="-342900">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Create a new backup policy with the following settings:</a:t>
            </a:r>
            <a:endParaRPr lang="en-US" sz="1000" dirty="0">
              <a:solidFill>
                <a:srgbClr val="000000"/>
              </a:solidFill>
              <a:effectLst/>
              <a:latin typeface="Arial"/>
            </a:endParaRPr>
          </a:p>
          <a:p>
            <a:pPr marL="742950" lvl="1" indent="-285750">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Policy name: </a:t>
            </a:r>
            <a:r>
              <a:rPr lang="en-US" sz="1000" b="1" dirty="0" err="1">
                <a:latin typeface="Arial"/>
                <a:cs typeface="Times New Roman"/>
              </a:rPr>
              <a:t>DemoBackupPolicy</a:t>
            </a:r>
            <a:endParaRPr lang="en-US" sz="1000" dirty="0">
              <a:effectLst/>
              <a:latin typeface="Arial"/>
            </a:endParaRPr>
          </a:p>
          <a:p>
            <a:pPr marL="742950" lvl="1" indent="-285750">
              <a:spcBef>
                <a:spcPts val="0"/>
              </a:spcBef>
              <a:spcAft>
                <a:spcPts val="995"/>
              </a:spcAft>
              <a:buFont typeface="Courier New" panose="02070309020205020404" pitchFamily="49" charset="0"/>
              <a:buChar char="o"/>
            </a:pPr>
            <a:r>
              <a:rPr lang="en-US" sz="1000" dirty="0">
                <a:solidFill>
                  <a:srgbClr val="000000"/>
                </a:solidFill>
                <a:effectLst/>
                <a:latin typeface="Arial"/>
                <a:ea typeface="Times New Roman"/>
                <a:cs typeface="Times New Roman"/>
              </a:rPr>
              <a:t>Backup frequency: </a:t>
            </a:r>
            <a:r>
              <a:rPr lang="en-US" sz="1000" b="1" dirty="0">
                <a:solidFill>
                  <a:srgbClr val="000000"/>
                </a:solidFill>
                <a:latin typeface="Arial"/>
                <a:cs typeface="Times New Roman"/>
              </a:rPr>
              <a:t>Daily 12:00 AM </a:t>
            </a:r>
            <a:r>
              <a:rPr lang="en-US" sz="1000" dirty="0">
                <a:solidFill>
                  <a:srgbClr val="000000"/>
                </a:solidFill>
                <a:effectLst/>
                <a:latin typeface="Arial"/>
                <a:ea typeface="Times New Roman"/>
                <a:cs typeface="Times New Roman"/>
              </a:rPr>
              <a:t>local time</a:t>
            </a:r>
            <a:endParaRPr lang="en-US" sz="1000" dirty="0">
              <a:solidFill>
                <a:srgbClr val="000000"/>
              </a:solidFill>
              <a:effectLst/>
              <a:latin typeface="Arial"/>
            </a:endParaRPr>
          </a:p>
          <a:p>
            <a:pPr marL="342900" lvl="0" indent="-342900">
              <a:spcBef>
                <a:spcPts val="0"/>
              </a:spcBef>
              <a:spcAft>
                <a:spcPts val="995"/>
              </a:spcAft>
              <a:buFont typeface="+mj-lt"/>
              <a:buAutoNum type="arabicPeriod"/>
            </a:pPr>
            <a:r>
              <a:rPr lang="en-US" sz="1000" dirty="0">
                <a:solidFill>
                  <a:srgbClr val="000000"/>
                </a:solidFill>
                <a:effectLst/>
                <a:latin typeface="Arial"/>
              </a:rPr>
              <a:t>Keep the default values for the other settings. Wait until the operation completes.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980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ts val="1300"/>
              </a:lnSpc>
              <a:spcBef>
                <a:spcPts val="900"/>
              </a:spcBef>
              <a:spcAft>
                <a:spcPts val="300"/>
              </a:spcAft>
            </a:pPr>
            <a:r>
              <a:rPr lang="en-US" sz="1000" b="1" dirty="0">
                <a:latin typeface="Arial"/>
                <a:ea typeface="Times New Roman"/>
                <a:cs typeface="Segoe UI"/>
              </a:rPr>
              <a:t>Register an Azure VM in the Azure Recovery Services vault</a:t>
            </a:r>
          </a:p>
          <a:p>
            <a:pPr marL="342900" lvl="0" indent="-342900">
              <a:spcBef>
                <a:spcPts val="0"/>
              </a:spcBef>
              <a:spcAft>
                <a:spcPts val="995"/>
              </a:spcAft>
              <a:buFont typeface="+mj-lt"/>
              <a:buAutoNum type="arabicPeriod"/>
            </a:pPr>
            <a:r>
              <a:rPr lang="en-US" sz="1000" dirty="0">
                <a:solidFill>
                  <a:srgbClr val="000000"/>
                </a:solidFill>
                <a:latin typeface="Arial"/>
                <a:ea typeface="Times New Roman"/>
                <a:cs typeface="Times New Roman"/>
              </a:rPr>
              <a:t>From the </a:t>
            </a:r>
            <a:r>
              <a:rPr lang="en-US" sz="1000" b="1" dirty="0">
                <a:solidFill>
                  <a:srgbClr val="000000"/>
                </a:solidFill>
                <a:latin typeface="Arial"/>
                <a:ea typeface="Times New Roman"/>
                <a:cs typeface="Times New Roman"/>
              </a:rPr>
              <a:t>Recovery Services vault </a:t>
            </a:r>
            <a:r>
              <a:rPr lang="en-US" sz="1000" dirty="0">
                <a:solidFill>
                  <a:srgbClr val="000000"/>
                </a:solidFill>
                <a:latin typeface="Arial"/>
                <a:ea typeface="Times New Roman"/>
                <a:cs typeface="Times New Roman"/>
              </a:rPr>
              <a:t>blade, navigate to the </a:t>
            </a:r>
            <a:r>
              <a:rPr lang="en-US" sz="1000" b="1" dirty="0">
                <a:latin typeface="Arial"/>
                <a:cs typeface="Times New Roman"/>
              </a:rPr>
              <a:t>Select virtual machines </a:t>
            </a:r>
            <a:r>
              <a:rPr lang="en-US" sz="1000" dirty="0">
                <a:solidFill>
                  <a:srgbClr val="000000"/>
                </a:solidFill>
                <a:latin typeface="Arial"/>
                <a:ea typeface="Times New Roman"/>
                <a:cs typeface="Times New Roman"/>
              </a:rPr>
              <a:t>blade, select the Azure VM that was deployed when running </a:t>
            </a:r>
            <a:r>
              <a:rPr lang="en-US" sz="1000" b="1" dirty="0">
                <a:latin typeface="Arial"/>
                <a:cs typeface="Times New Roman"/>
              </a:rPr>
              <a:t>Add-20533DEnvironment </a:t>
            </a:r>
            <a:r>
              <a:rPr lang="en-US" sz="1000" dirty="0">
                <a:solidFill>
                  <a:srgbClr val="000000"/>
                </a:solidFill>
                <a:latin typeface="Arial"/>
                <a:ea typeface="Times New Roman"/>
                <a:cs typeface="Times New Roman"/>
              </a:rPr>
              <a:t>at the beginning of this</a:t>
            </a:r>
            <a:r>
              <a:rPr lang="en-US" sz="1000" dirty="0">
                <a:latin typeface="Arial"/>
                <a:ea typeface="Times New Roman"/>
                <a:cs typeface="Times New Roman"/>
              </a:rPr>
              <a:t> </a:t>
            </a:r>
            <a:r>
              <a:rPr lang="en-US" sz="1000" dirty="0">
                <a:solidFill>
                  <a:srgbClr val="000000"/>
                </a:solidFill>
                <a:latin typeface="Arial"/>
                <a:ea typeface="Times New Roman"/>
                <a:cs typeface="Times New Roman"/>
              </a:rPr>
              <a:t>module.</a:t>
            </a:r>
            <a:endParaRPr lang="en-US" sz="1000" dirty="0">
              <a:solidFill>
                <a:prstClr val="black"/>
              </a:solidFill>
              <a:latin typeface="Arial"/>
            </a:endParaRPr>
          </a:p>
          <a:p>
            <a:pPr marL="342900" lvl="0" indent="-342900">
              <a:spcAft>
                <a:spcPts val="995"/>
              </a:spcAft>
              <a:buFont typeface="+mj-lt"/>
              <a:buAutoNum type="arabicPeriod" startAt="2"/>
            </a:pPr>
            <a:r>
              <a:rPr lang="en-US" sz="1000" dirty="0">
                <a:solidFill>
                  <a:srgbClr val="000000"/>
                </a:solidFill>
                <a:latin typeface="Arial"/>
              </a:rPr>
              <a:t>Verify that the registration completed successfully by navigating to the </a:t>
            </a:r>
            <a:r>
              <a:rPr lang="en-US" sz="1000" b="1" dirty="0">
                <a:solidFill>
                  <a:prstClr val="black"/>
                </a:solidFill>
                <a:latin typeface="Arial"/>
                <a:cs typeface="Times New Roman"/>
              </a:rPr>
              <a:t>Backup items </a:t>
            </a:r>
            <a:r>
              <a:rPr lang="en-US" sz="1000" dirty="0">
                <a:solidFill>
                  <a:srgbClr val="000000"/>
                </a:solidFill>
                <a:latin typeface="Arial"/>
              </a:rPr>
              <a:t>blade of the vault in the Azure portal. </a:t>
            </a:r>
            <a:endParaRPr lang="en-US" sz="1000" dirty="0">
              <a:solidFill>
                <a:prstClr val="black"/>
              </a:solidFill>
              <a:latin typeface="Arial"/>
            </a:endParaRPr>
          </a:p>
          <a:p>
            <a:pPr lvl="0">
              <a:lnSpc>
                <a:spcPts val="1300"/>
              </a:lnSpc>
              <a:spcBef>
                <a:spcPts val="900"/>
              </a:spcBef>
              <a:spcAft>
                <a:spcPts val="300"/>
              </a:spcAft>
            </a:pPr>
            <a:r>
              <a:rPr lang="en-US" sz="1000" b="1" dirty="0">
                <a:solidFill>
                  <a:prstClr val="black"/>
                </a:solidFill>
                <a:latin typeface="Arial"/>
                <a:ea typeface="Times New Roman"/>
                <a:cs typeface="Segoe UI"/>
              </a:rPr>
              <a:t>Unregister an Azure VM in the Azure Recovery Services vault and delete the vault</a:t>
            </a:r>
          </a:p>
          <a:p>
            <a:pPr marL="342900" lvl="0" indent="-342900">
              <a:spcAft>
                <a:spcPts val="995"/>
              </a:spcAft>
              <a:buFont typeface="+mj-lt"/>
              <a:buAutoNum type="arabicPeriod"/>
            </a:pPr>
            <a:r>
              <a:rPr lang="en-US" sz="1000" dirty="0">
                <a:solidFill>
                  <a:srgbClr val="000000"/>
                </a:solidFill>
                <a:latin typeface="Arial"/>
              </a:rPr>
              <a:t>From the </a:t>
            </a:r>
            <a:r>
              <a:rPr lang="en-US" sz="1000" b="1" dirty="0">
                <a:solidFill>
                  <a:prstClr val="black"/>
                </a:solidFill>
                <a:latin typeface="Arial"/>
                <a:cs typeface="Times New Roman"/>
              </a:rPr>
              <a:t>Backup items </a:t>
            </a:r>
            <a:r>
              <a:rPr lang="en-US" sz="1000" dirty="0">
                <a:solidFill>
                  <a:srgbClr val="000000"/>
                </a:solidFill>
                <a:latin typeface="Arial"/>
              </a:rPr>
              <a:t>blade of the vault in the Azure portal, stop the backup of the Azure VM with the </a:t>
            </a:r>
            <a:r>
              <a:rPr lang="en-US" sz="1000" b="1" dirty="0">
                <a:solidFill>
                  <a:prstClr val="black"/>
                </a:solidFill>
                <a:latin typeface="Arial"/>
                <a:cs typeface="Times New Roman"/>
              </a:rPr>
              <a:t>Delete Backup Data </a:t>
            </a:r>
            <a:r>
              <a:rPr lang="en-US" sz="1000" dirty="0">
                <a:solidFill>
                  <a:srgbClr val="000000"/>
                </a:solidFill>
                <a:latin typeface="Arial"/>
              </a:rPr>
              <a:t>option. </a:t>
            </a:r>
            <a:endParaRPr lang="en-US" sz="1000" dirty="0">
              <a:solidFill>
                <a:prstClr val="black"/>
              </a:solidFill>
              <a:latin typeface="Arial"/>
            </a:endParaRPr>
          </a:p>
          <a:p>
            <a:pPr marL="342900" lvl="0" indent="-342900">
              <a:spcAft>
                <a:spcPts val="995"/>
              </a:spcAft>
              <a:buFont typeface="+mj-lt"/>
              <a:buAutoNum type="arabicPeriod"/>
            </a:pPr>
            <a:r>
              <a:rPr lang="en-US" sz="1000" dirty="0">
                <a:solidFill>
                  <a:srgbClr val="000000"/>
                </a:solidFill>
                <a:latin typeface="Arial"/>
                <a:ea typeface="Times New Roman"/>
                <a:cs typeface="Times New Roman"/>
              </a:rPr>
              <a:t>From the </a:t>
            </a:r>
            <a:r>
              <a:rPr lang="en-US" sz="1000" b="1" dirty="0">
                <a:solidFill>
                  <a:srgbClr val="000000"/>
                </a:solidFill>
                <a:latin typeface="Arial"/>
                <a:ea typeface="Times New Roman"/>
                <a:cs typeface="Times New Roman"/>
              </a:rPr>
              <a:t>Demo-RecoveryVault</a:t>
            </a:r>
            <a:r>
              <a:rPr lang="en-US" sz="1000" dirty="0">
                <a:solidFill>
                  <a:srgbClr val="000000"/>
                </a:solidFill>
                <a:latin typeface="Arial"/>
                <a:ea typeface="Times New Roman"/>
                <a:cs typeface="Times New Roman"/>
              </a:rPr>
              <a:t> blade, delete the vault. </a:t>
            </a:r>
            <a:endParaRPr lang="en-US" sz="1000" dirty="0">
              <a:solidFill>
                <a:prstClr val="black"/>
              </a:solidFill>
              <a:latin typeface="Arial"/>
            </a:endParaRPr>
          </a:p>
          <a:p>
            <a:pPr lvl="0">
              <a:lnSpc>
                <a:spcPts val="1300"/>
              </a:lnSpc>
              <a:spcBef>
                <a:spcPts val="900"/>
              </a:spcBef>
              <a:spcAft>
                <a:spcPts val="300"/>
              </a:spcAft>
            </a:pPr>
            <a:r>
              <a:rPr lang="en-US" sz="1000" b="1" dirty="0">
                <a:solidFill>
                  <a:prstClr val="black"/>
                </a:solidFill>
                <a:latin typeface="Arial"/>
                <a:ea typeface="Times New Roman"/>
                <a:cs typeface="Segoe UI"/>
              </a:rPr>
              <a:t>Reset the demo environment</a:t>
            </a:r>
          </a:p>
          <a:p>
            <a:pPr marL="342900" lvl="0" indent="-342900">
              <a:lnSpc>
                <a:spcPct val="115000"/>
              </a:lnSpc>
              <a:spcAft>
                <a:spcPts val="995"/>
              </a:spcAft>
              <a:buFont typeface="+mj-lt"/>
              <a:buAutoNum type="arabicPeriod"/>
            </a:pPr>
            <a:r>
              <a:rPr lang="en-US" sz="1000" dirty="0">
                <a:solidFill>
                  <a:prstClr val="black"/>
                </a:solidFill>
                <a:latin typeface="Arial"/>
                <a:ea typeface="Times New Roman"/>
                <a:cs typeface="Times New Roman"/>
              </a:rPr>
              <a:t>Start </a:t>
            </a:r>
            <a:r>
              <a:rPr lang="en-US" sz="1000" b="1" dirty="0">
                <a:solidFill>
                  <a:prstClr val="black"/>
                </a:solidFill>
                <a:latin typeface="Arial"/>
                <a:ea typeface="Times New Roman"/>
                <a:cs typeface="Times New Roman"/>
              </a:rPr>
              <a:t>Windows PowerShell ISE </a:t>
            </a:r>
            <a:r>
              <a:rPr lang="en-US" sz="1000" dirty="0">
                <a:solidFill>
                  <a:prstClr val="black"/>
                </a:solidFill>
                <a:latin typeface="Arial"/>
                <a:ea typeface="Times New Roman"/>
                <a:cs typeface="Times New Roman"/>
              </a:rPr>
              <a:t>as </a:t>
            </a:r>
            <a:r>
              <a:rPr lang="en-US" sz="1000" b="1" dirty="0">
                <a:solidFill>
                  <a:prstClr val="black"/>
                </a:solidFill>
                <a:latin typeface="Arial"/>
                <a:ea typeface="Times New Roman"/>
                <a:cs typeface="Times New Roman"/>
              </a:rPr>
              <a:t>Administrator</a:t>
            </a:r>
            <a:r>
              <a:rPr lang="en-US" sz="1000" dirty="0">
                <a:solidFill>
                  <a:prstClr val="black"/>
                </a:solidFill>
                <a:latin typeface="Arial"/>
                <a:ea typeface="Times New Roman"/>
                <a:cs typeface="Times New Roman"/>
              </a:rPr>
              <a:t>, type the following command, and then press Enter:</a:t>
            </a:r>
          </a:p>
          <a:p>
            <a:pPr lvl="0">
              <a:lnSpc>
                <a:spcPct val="115000"/>
              </a:lnSpc>
              <a:spcBef>
                <a:spcPts val="600"/>
              </a:spcBef>
              <a:spcAft>
                <a:spcPts val="995"/>
              </a:spcAft>
            </a:pPr>
            <a:r>
              <a:rPr lang="en-US" sz="1000" dirty="0">
                <a:solidFill>
                  <a:prstClr val="black"/>
                </a:solidFill>
                <a:latin typeface="Arial"/>
                <a:ea typeface="Times New Roman"/>
                <a:cs typeface="Times New Roman"/>
              </a:rPr>
              <a:t>	Remove-20533DEnvironment</a:t>
            </a:r>
          </a:p>
          <a:p>
            <a:pPr marL="342900" lvl="0" indent="-342900">
              <a:lnSpc>
                <a:spcPct val="115000"/>
              </a:lnSpc>
              <a:spcAft>
                <a:spcPts val="995"/>
              </a:spcAft>
              <a:buFont typeface="+mj-lt"/>
              <a:buAutoNum type="arabicPeriod" startAt="2"/>
            </a:pPr>
            <a:r>
              <a:rPr lang="en-US" sz="1000" dirty="0">
                <a:solidFill>
                  <a:prstClr val="black"/>
                </a:solidFill>
                <a:latin typeface="Arial"/>
                <a:ea typeface="Times New Roman"/>
                <a:cs typeface="Times New Roman"/>
              </a:rPr>
              <a:t>When prompted, sign in by using the Microsoft account that is the Service Administrator of your Azure subscription.</a:t>
            </a:r>
          </a:p>
          <a:p>
            <a:pPr marL="342900" lvl="0" indent="-342900">
              <a:lnSpc>
                <a:spcPct val="115000"/>
              </a:lnSpc>
              <a:spcAft>
                <a:spcPts val="995"/>
              </a:spcAft>
              <a:buFont typeface="+mj-lt"/>
              <a:buAutoNum type="arabicPeriod" startAt="2"/>
            </a:pPr>
            <a:r>
              <a:rPr lang="en-US" sz="1000" dirty="0">
                <a:solidFill>
                  <a:prstClr val="black"/>
                </a:solidFill>
                <a:latin typeface="Arial"/>
                <a:ea typeface="Times New Roman"/>
                <a:cs typeface="Times New Roman"/>
              </a:rPr>
              <a:t>If you have multiple Azure subscriptions, select the one you want the script to target.</a:t>
            </a:r>
          </a:p>
          <a:p>
            <a:pPr marL="342900" lvl="0" indent="-342900">
              <a:lnSpc>
                <a:spcPct val="115000"/>
              </a:lnSpc>
              <a:spcAft>
                <a:spcPts val="995"/>
              </a:spcAft>
              <a:buFont typeface="+mj-lt"/>
              <a:buAutoNum type="arabicPeriod" startAt="2"/>
            </a:pPr>
            <a:r>
              <a:rPr lang="en-US" sz="1000" dirty="0">
                <a:solidFill>
                  <a:prstClr val="black"/>
                </a:solidFill>
                <a:latin typeface="Arial"/>
                <a:ea typeface="Times New Roman"/>
                <a:cs typeface="Times New Roman"/>
              </a:rPr>
              <a:t>When prompted for confirmation, type </a:t>
            </a:r>
            <a:r>
              <a:rPr lang="en-US" sz="1000" b="1" dirty="0">
                <a:solidFill>
                  <a:prstClr val="black"/>
                </a:solidFill>
                <a:latin typeface="Arial"/>
                <a:ea typeface="Times New Roman"/>
                <a:cs typeface="Times New Roman"/>
              </a:rPr>
              <a:t>y</a:t>
            </a:r>
            <a:r>
              <a:rPr lang="en-US" sz="1000" dirty="0">
                <a:solidFill>
                  <a:prstClr val="black"/>
                </a:solidFill>
                <a:latin typeface="Arial"/>
                <a:ea typeface="Times New Roman"/>
                <a:cs typeface="Times New Roman"/>
              </a:rPr>
              <a:t>.</a:t>
            </a:r>
          </a:p>
          <a:p>
            <a:pPr marL="342900" lvl="0" indent="-342900">
              <a:lnSpc>
                <a:spcPct val="115000"/>
              </a:lnSpc>
              <a:spcAft>
                <a:spcPts val="995"/>
              </a:spcAft>
              <a:buFont typeface="+mj-lt"/>
              <a:buAutoNum type="arabicPeriod" startAt="2"/>
            </a:pPr>
            <a:r>
              <a:rPr lang="en-US" sz="1000" dirty="0">
                <a:solidFill>
                  <a:prstClr val="black"/>
                </a:solidFill>
                <a:latin typeface="Arial"/>
                <a:ea typeface="Times New Roman"/>
                <a:cs typeface="Times New Roman"/>
              </a:rPr>
              <a:t>Wait for the script to complete, and then close all open windows.</a:t>
            </a:r>
          </a:p>
          <a:p>
            <a:pPr lvl="0">
              <a:lnSpc>
                <a:spcPct val="115000"/>
              </a:lnSpc>
              <a:spcAft>
                <a:spcPts val="1000"/>
              </a:spcAft>
            </a:pPr>
            <a:r>
              <a:rPr lang="en-US" sz="1000" b="1" dirty="0">
                <a:solidFill>
                  <a:prstClr val="black"/>
                </a:solidFill>
                <a:latin typeface="Arial"/>
                <a:ea typeface="Calibri"/>
                <a:cs typeface="Times New Roman"/>
              </a:rPr>
              <a:t>Note: </a:t>
            </a:r>
            <a:r>
              <a:rPr lang="en-US" sz="1000" dirty="0">
                <a:solidFill>
                  <a:prstClr val="black"/>
                </a:solidFill>
                <a:latin typeface="Arial"/>
                <a:ea typeface="Calibri"/>
                <a:cs typeface="Times New Roman"/>
              </a:rPr>
              <a:t>This script removes resource groups provisioned in the demos and the labs of this module. To avoid any unintended data loss, we recommend that you use an Azure trial pass that was provisioned specifically for this course.</a:t>
            </a:r>
          </a:p>
          <a:p>
            <a:pPr lvl="0">
              <a:lnSpc>
                <a:spcPct val="115000"/>
              </a:lnSpc>
              <a:spcAft>
                <a:spcPts val="1000"/>
              </a:spcAft>
            </a:pPr>
            <a:r>
              <a:rPr lang="en-US" sz="1000" b="1" dirty="0">
                <a:solidFill>
                  <a:prstClr val="black"/>
                </a:solidFill>
                <a:latin typeface="Arial"/>
                <a:ea typeface="Calibri"/>
                <a:cs typeface="Times New Roman"/>
              </a:rPr>
              <a:t>Important</a:t>
            </a:r>
            <a:r>
              <a:rPr lang="en-US" sz="1000" dirty="0">
                <a:solidFill>
                  <a:prstClr val="black"/>
                </a:solidFill>
                <a:latin typeface="Arial"/>
                <a:ea typeface="Calibri"/>
                <a:cs typeface="Times New Roman"/>
              </a:rPr>
              <a:t>: If you find any demo or lab resource groups remaining after the script completes, rerun it or use the Azure portal to manually remove them.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616117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IN" sz="1000" b="1" dirty="0">
              <a:latin typeface="Arial"/>
              <a:ea typeface="Calibri"/>
              <a:cs typeface="Times New Roman"/>
            </a:endParaRPr>
          </a:p>
          <a:p>
            <a:pPr>
              <a:lnSpc>
                <a:spcPct val="115000"/>
              </a:lnSpc>
              <a:spcAft>
                <a:spcPts val="1000"/>
              </a:spcAft>
            </a:pPr>
            <a:endParaRPr lang="en-US" sz="1000" b="1"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3036427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493706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solidFill>
                  <a:srgbClr val="000000"/>
                </a:solidFill>
                <a:latin typeface="Arial"/>
                <a:ea typeface="Calibri"/>
                <a:cs typeface="Times New Roman"/>
              </a:rPr>
              <a:t>Describe the types of App Service apps and summarize the most prominent features of Web Apps.</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1017523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Present planning considerations common across different Azure Site Recovery scenarios, and provide a few considerations that are scenario-specific.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595869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992360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06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55</a:t>
            </a:fld>
            <a:endParaRPr lang="en-US"/>
          </a:p>
        </p:txBody>
      </p:sp>
    </p:spTree>
    <p:extLst>
      <p:ext uri="{BB962C8B-B14F-4D97-AF65-F5344CB8AC3E}">
        <p14:creationId xmlns:p14="http://schemas.microsoft.com/office/powerpoint/2010/main" val="4089250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GB"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2096788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Depending on the students’ familiarity with AD DS, you might need to expand on some technologies that this topic presents. Make this presentation as interactive as possible, to help you determine whether students need additional clarification. Additionally, you should explain that while this module’s purpose is to focus on Azure AD, it is helpful to understand its on-premises origins. Understanding Active Directory also is helpful, as it eliminates confusion about the differences between AD DS (on-premises) and Azure AD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2272340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r>
              <a:rPr lang="en-IN" sz="1000" dirty="0">
                <a:latin typeface="Arial"/>
              </a:rPr>
              <a:t>Describe the two primary options for implementing AD DS in Azure, AD DS in Azure virtual machines, and Azure AD DS.</a:t>
            </a:r>
            <a:endParaRPr lang="en-GB" sz="1000" dirty="0">
              <a:latin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4126132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b="1" dirty="0">
                <a:latin typeface="Arial"/>
                <a:ea typeface="Calibri"/>
                <a:cs typeface="Times New Roman"/>
              </a:rPr>
              <a:t>Note:</a:t>
            </a:r>
            <a:r>
              <a:rPr lang="en-GB" sz="1000" dirty="0">
                <a:latin typeface="Arial"/>
                <a:ea typeface="Calibri"/>
                <a:cs typeface="Times New Roman"/>
              </a:rPr>
              <a:t> This topic has two slides.</a:t>
            </a:r>
          </a:p>
          <a:p>
            <a:pPr>
              <a:lnSpc>
                <a:spcPct val="115000"/>
              </a:lnSpc>
              <a:spcAft>
                <a:spcPts val="1000"/>
              </a:spcAft>
            </a:pPr>
            <a:r>
              <a:rPr lang="en-GB" sz="1000" dirty="0">
                <a:latin typeface="Arial"/>
                <a:ea typeface="Calibri"/>
                <a:cs typeface="Times New Roman"/>
              </a:rPr>
              <a:t>Students might find some of the concepts in this topic difficult to understand, so make this presentation as interactive as possible to determine whether you need to provide additional explanation. Focus on comparing AD DS and Azure AD, but start by briefly reviewing Azure subscriptions and accounts to ensure that students do not confuse them with Azure AD tenants and the corresponding Domain Name System (DNS) domains.</a:t>
            </a:r>
          </a:p>
          <a:p>
            <a:pPr>
              <a:lnSpc>
                <a:spcPct val="115000"/>
              </a:lnSpc>
              <a:spcAft>
                <a:spcPts val="1000"/>
              </a:spcAft>
            </a:pPr>
            <a:r>
              <a:rPr lang="en-GB" sz="1000" dirty="0">
                <a:latin typeface="Arial"/>
                <a:ea typeface="Calibri"/>
                <a:cs typeface="Times New Roman"/>
              </a:rPr>
              <a:t>If students have Office 365 experience, they might be familiar with cloud, synchronized, and federated identities. Point out that this module focuses on authentication and authorization of cloud identities.</a:t>
            </a:r>
          </a:p>
          <a:p>
            <a:pPr>
              <a:lnSpc>
                <a:spcPct val="115000"/>
              </a:lnSpc>
              <a:spcAft>
                <a:spcPts val="1000"/>
              </a:spcAft>
            </a:pPr>
            <a:r>
              <a:rPr lang="en-GB" sz="1000" dirty="0">
                <a:latin typeface="Arial"/>
                <a:ea typeface="Calibri"/>
                <a:cs typeface="Times New Roman"/>
              </a:rPr>
              <a:t>Mention that Azure AD is capable of authenticating and authorizing access to both cloud-based and on-premises applications.</a:t>
            </a:r>
          </a:p>
          <a:p>
            <a:pPr>
              <a:lnSpc>
                <a:spcPct val="115000"/>
              </a:lnSpc>
              <a:spcAft>
                <a:spcPts val="1000"/>
              </a:spcAft>
            </a:pPr>
            <a:r>
              <a:rPr lang="en-GB" sz="1000" dirty="0">
                <a:latin typeface="Arial"/>
                <a:ea typeface="Calibri"/>
                <a:cs typeface="Times New Roman"/>
              </a:rPr>
              <a:t>Describe the four authentication options that Azure AD provides:</a:t>
            </a:r>
          </a:p>
          <a:p>
            <a:pPr marL="342900" lvl="0" indent="-342900">
              <a:lnSpc>
                <a:spcPct val="115000"/>
              </a:lnSpc>
              <a:spcAft>
                <a:spcPts val="995"/>
              </a:spcAft>
              <a:buFont typeface="Symbol"/>
              <a:buChar char=""/>
            </a:pPr>
            <a:r>
              <a:rPr lang="en-US" sz="1000" dirty="0">
                <a:effectLst/>
                <a:latin typeface="Arial"/>
                <a:ea typeface="Times New Roman"/>
                <a:cs typeface="Times New Roman"/>
              </a:rPr>
              <a:t>Implementing authentication exclusively in Azure AD.</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Maintaining an on-premises authoritative source of the identity data in AD DS but synchronizing it to Azure AD at regular intervals.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Taking advantage of Active Directory Federation Services (AD FS) capabilities (which this topic covered earlier) to authenticate users accessing cloud resources.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Relying on pass-through authentication.</a:t>
            </a:r>
            <a:endParaRPr lang="en-GB"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1167629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GB" sz="1000" dirty="0">
              <a:latin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798802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four scenarios for using the Azure AD Connect. Most implementations of Azure AD that integrate with an on-premises AD DS use directory synchronization. Directory synchronization significantly reduces the management overhead required to integrate on-premises AD DS with Azure AD.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91839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Provide an overview of the Web Apps feature of App Service. Explain that later lessons provide more detail about web apps.</a:t>
            </a:r>
            <a:r>
              <a:rPr lang="en-US" sz="1000" dirty="0">
                <a:solidFill>
                  <a:srgbClr val="B3B3B3"/>
                </a:solidFill>
                <a:latin typeface="Arial" panose="020B0604020202020204" pitchFamily="34" charset="0"/>
                <a:ea typeface="Calibri" panose="020F0502020204030204" pitchFamily="34" charset="0"/>
                <a:cs typeface="Times New Roman" panose="02020603050405020304" pitchFamily="18" charset="0"/>
              </a:rPr>
              <a:t> </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8</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3954036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sz="1200" dirty="0">
                <a:latin typeface="Arial"/>
                <a:ea typeface="Calibri"/>
                <a:cs typeface="Times New Roman"/>
              </a:rPr>
              <a:t>Review the steps in Lab A for guidance when performing this demonstration.</a:t>
            </a:r>
          </a:p>
          <a:p>
            <a:pPr>
              <a:lnSpc>
                <a:spcPct val="115000"/>
              </a:lnSpc>
              <a:spcAft>
                <a:spcPts val="1000"/>
              </a:spcAft>
            </a:pPr>
            <a:r>
              <a:rPr lang="en-GB" sz="1200" dirty="0">
                <a:latin typeface="Arial"/>
                <a:ea typeface="Calibri"/>
                <a:cs typeface="Times New Roman"/>
              </a:rPr>
              <a:t>https://github.com/MicrosoftLearning/10979-MicrosoftAzureFundamentals/blob/master/Instructions/10979D_LAB_08.md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615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0912F-634D-4A8B-8560-D2976403809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Notes Placeholder 2"/>
          <p:cNvSpPr>
            <a:spLocks noGrp="1"/>
          </p:cNvSpPr>
          <p:nvPr>
            <p:ph type="body" idx="3"/>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process of authenticating access to an Azure AD–integrated software as a service (SaaS) application by a federated user.</a:t>
            </a:r>
          </a:p>
          <a:p>
            <a:pPr>
              <a:lnSpc>
                <a:spcPct val="115000"/>
              </a:lnSpc>
              <a:spcAft>
                <a:spcPts val="1000"/>
              </a:spcAft>
            </a:pPr>
            <a:r>
              <a:rPr lang="en-GB" sz="1000" dirty="0">
                <a:latin typeface="Arial"/>
                <a:ea typeface="Calibri"/>
                <a:cs typeface="Times New Roman"/>
              </a:rPr>
              <a:t>This is an animation slide with 11 clicks.</a:t>
            </a: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first click depicts the user opening a web browser and sending an HTTPS request to the SaaS application.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second click depicts the SaaS application determining that the user belongs to an Azure AD tenant. The SaaS application provider redirects the user to the user’s Azure AD tenant.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third click depicts the user’s browser sending an HTTPS authentication request to the Azure AD tenant.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fourth click depicts that, if the user’s Azure AD account represents a federated identity, the user’s browser is redirected again to the on-premises federation server.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fifth click depicts the user’s browser sending an HTTPS request to the on-premises federation server.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sixth click depicts that, if the user is signed in to the on-premises AD DS domain, the federation server requests the AD DS authentication based on the user’s existing Kerberos ticket. Otherwise, the user is prompted to authenticate with the on-premises AD DS credentials, which the federation server relays to an AD DS domain controller.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seventh click depicts the AD DS domain controller verifying the authentication request and then sending the successful authentication message back to the federation server.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eighth click depicts the federation server creating the claim for the user based on the rules defined as part of Active Directory Federation Services (AD FS) configuration. The claims data is placed in a digitally signed security token and forwarded to the user’s browser.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ninth click depicts the user’s browser forwarding the security token containing claims to </a:t>
            </a:r>
            <a:br>
              <a:rPr lang="en-US" sz="1000" dirty="0">
                <a:effectLst/>
                <a:latin typeface="Arial"/>
                <a:ea typeface="Times New Roman"/>
                <a:cs typeface="Times New Roman"/>
              </a:rPr>
            </a:br>
            <a:r>
              <a:rPr lang="en-US" sz="1000" dirty="0">
                <a:effectLst/>
                <a:latin typeface="Arial"/>
                <a:ea typeface="Times New Roman"/>
                <a:cs typeface="Times New Roman"/>
              </a:rPr>
              <a:t>Azure AD.</a:t>
            </a:r>
            <a:endParaRPr lang="en-GB" sz="1000" dirty="0">
              <a:effectLst/>
              <a:latin typeface="Arial"/>
              <a:ea typeface="Times New Roman"/>
              <a:cs typeface="Times New Roman"/>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
        <p:nvSpPr>
          <p:cNvPr id="8" name="TextBox 7"/>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a:ea typeface="+mn-ea"/>
                <a:cs typeface="+mn-cs"/>
              </a:rPr>
              <a:t>(More notes on the next slide)</a:t>
            </a:r>
            <a:endParaRPr kumimoji="0" lang="en-GB" sz="10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24483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10"/>
            </a:pPr>
            <a:r>
              <a:rPr lang="en-US" sz="1000" dirty="0">
                <a:latin typeface="Arial"/>
                <a:ea typeface="Times New Roman"/>
                <a:cs typeface="Times New Roman"/>
              </a:rPr>
              <a:t>The tenth click depicts Azure AD verifying the validity of the AD FS security token based on the existing federation trust. It creates a new token for the purpose of accessing the SaaS application</a:t>
            </a:r>
            <a:r>
              <a:rPr lang="en-GB" sz="1000" dirty="0">
                <a:latin typeface="Arial"/>
                <a:ea typeface="Times New Roman"/>
                <a:cs typeface="Times New Roman"/>
              </a:rPr>
              <a:t> </a:t>
            </a:r>
            <a:r>
              <a:rPr lang="en-US" sz="1000" dirty="0">
                <a:solidFill>
                  <a:prstClr val="black"/>
                </a:solidFill>
                <a:latin typeface="Arial"/>
                <a:ea typeface="Times New Roman"/>
                <a:cs typeface="Times New Roman"/>
              </a:rPr>
              <a:t>and sends it back to the user’s browser. </a:t>
            </a:r>
            <a:endParaRPr lang="en-GB"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a:solidFill>
                  <a:prstClr val="black"/>
                </a:solidFill>
                <a:latin typeface="Arial"/>
                <a:ea typeface="Times New Roman"/>
                <a:cs typeface="Times New Roman"/>
              </a:rPr>
              <a:t>The eleventh click depicts the user using the Azure AD–issued token to access the SaaS application.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768654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IN"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2376250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Provide the following details to expand the students’ understanding of this topic. By default, Azure AD relies on passwords for user authentication. Microsoft Azure Multi-Factor Authentication adds an extra level of authentication, requiring users to use a text message, a call to an office, a mobile phone, or a smart phone app. You cannot configure Multi-Factor Authentication for users who are using Microsoft accounts.</a:t>
            </a:r>
          </a:p>
          <a:p>
            <a:pPr>
              <a:lnSpc>
                <a:spcPct val="115000"/>
              </a:lnSpc>
              <a:spcAft>
                <a:spcPts val="1000"/>
              </a:spcAft>
            </a:pPr>
            <a:r>
              <a:rPr lang="en-GB" sz="1000" dirty="0">
                <a:latin typeface="Arial"/>
                <a:ea typeface="Calibri"/>
                <a:cs typeface="Times New Roman"/>
              </a:rPr>
              <a:t>The range of Multi-Factor Authentication capabilities depends on the Azure AD tier. The capabilities described in this topic are part of the Azure Free tier:</a:t>
            </a:r>
          </a:p>
          <a:p>
            <a:pPr marL="342900" lvl="0" indent="-342900">
              <a:lnSpc>
                <a:spcPct val="115000"/>
              </a:lnSpc>
              <a:spcAft>
                <a:spcPts val="995"/>
              </a:spcAft>
              <a:buFont typeface="Symbol"/>
              <a:buChar char=""/>
            </a:pPr>
            <a:r>
              <a:rPr lang="en-US" sz="1000" dirty="0">
                <a:effectLst/>
                <a:latin typeface="Arial"/>
                <a:ea typeface="Times New Roman"/>
                <a:cs typeface="Times New Roman"/>
              </a:rPr>
              <a:t>Ability to enable and enforce Multi-Factor Authentication for users who are Global Admins. Multi-Factor Authentication for end users is not supported as part of Azure AD Free tier.</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Use of text messages, calls to an office and mobile phone, or a mobile phone app as a second authentication factor.</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Support for app passwords for desktop apps.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Default voice messages during verification phone calls.</a:t>
            </a:r>
            <a:endParaRPr lang="en-GB" sz="1000" dirty="0">
              <a:effectLst/>
              <a:latin typeface="Arial"/>
              <a:ea typeface="Times New Roman"/>
              <a:cs typeface="Times New Roman"/>
            </a:endParaRPr>
          </a:p>
          <a:p>
            <a:pPr>
              <a:lnSpc>
                <a:spcPct val="115000"/>
              </a:lnSpc>
              <a:spcAft>
                <a:spcPts val="1000"/>
              </a:spcAft>
            </a:pPr>
            <a:r>
              <a:rPr lang="en-GB" sz="1000" dirty="0">
                <a:solidFill>
                  <a:srgbClr val="000000"/>
                </a:solidFill>
                <a:latin typeface="Arial"/>
                <a:ea typeface="Calibri"/>
                <a:cs typeface="Times New Roman"/>
              </a:rPr>
              <a:t>Azure AD Premium includes additional Multi-Factor Authentication features, such as:</a:t>
            </a:r>
            <a:endParaRPr lang="en-GB" sz="1000" dirty="0">
              <a:latin typeface="Arial"/>
              <a:ea typeface="Calibri"/>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Ability to enable and enforce Multi-Factor Authentication for all Azure AD user accounts.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Azure AD–based Multi-Factor Authentication services to protect on-premises infrastructure and applications, including Active Directory Federation Services (AD FS), Remote Access Server (RAS), or Internet Information Services (IIS)-based apps. </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One-time bypass allowing for skipping Multi-Factor Authentication for a single sign in to address legitimate emergencies when users do not have their phones readily available but need to sign in to their apps.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Blocking and unblocking of users, temporarily denying their ability to authenticate via Multi-Factor Authentication. </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Customizable caller ID, identifying the number from which verification calls are made.</a:t>
            </a:r>
            <a:endParaRPr lang="en-GB"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
        <p:nvSpPr>
          <p:cNvPr id="7" name="TextBox 6"/>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a:ea typeface="+mn-ea"/>
                <a:cs typeface="+mn-cs"/>
              </a:rPr>
              <a:t>(More notes on the next slide)</a:t>
            </a:r>
            <a:endParaRPr kumimoji="0" lang="en-GB" sz="10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516174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marL="342900" indent="-342900">
              <a:lnSpc>
                <a:spcPct val="115000"/>
              </a:lnSpc>
              <a:spcAft>
                <a:spcPts val="995"/>
              </a:spcAft>
              <a:buFont typeface="Symbol"/>
              <a:buChar char=""/>
            </a:pPr>
            <a:r>
              <a:rPr lang="en-US" sz="1000" dirty="0">
                <a:solidFill>
                  <a:srgbClr val="000000"/>
                </a:solidFill>
                <a:latin typeface="Arial"/>
                <a:ea typeface="Times New Roman"/>
                <a:cs typeface="Times New Roman"/>
              </a:rPr>
              <a:t>Advanced reporting and alerting in the form of security reports and fraud alerts. The alerts allow</a:t>
            </a:r>
            <a:r>
              <a:rPr lang="en-GB" sz="1000" dirty="0">
                <a:latin typeface="Arial"/>
                <a:ea typeface="Times New Roman"/>
                <a:cs typeface="Times New Roman"/>
              </a:rPr>
              <a:t> </a:t>
            </a:r>
            <a:r>
              <a:rPr lang="en-US" sz="1000" dirty="0">
                <a:solidFill>
                  <a:srgbClr val="000000"/>
                </a:solidFill>
                <a:latin typeface="Arial"/>
                <a:ea typeface="Times New Roman"/>
                <a:cs typeface="Times New Roman"/>
              </a:rPr>
              <a:t>users to notify their administrators whenever they receive an unauthorized authentication verification call.</a:t>
            </a:r>
            <a:endParaRPr lang="en-GB" sz="1000" dirty="0">
              <a:solidFill>
                <a:prstClr val="black"/>
              </a:solidFill>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latin typeface="Arial"/>
                <a:ea typeface="Times New Roman"/>
                <a:cs typeface="Times New Roman"/>
              </a:rPr>
              <a:t>Customizable voice messages during verification phone calls.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3881379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68</a:t>
            </a:fld>
            <a:endParaRPr lang="en-US"/>
          </a:p>
        </p:txBody>
      </p:sp>
    </p:spTree>
    <p:extLst>
      <p:ext uri="{BB962C8B-B14F-4D97-AF65-F5344CB8AC3E}">
        <p14:creationId xmlns:p14="http://schemas.microsoft.com/office/powerpoint/2010/main" val="2526682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Point out that the use of password-based single SSO applications from Access Panel requires installation of the Access Panel Extension add-on and enabling it in the browser. Such extensions are available for newer versions of Internet Explorer (starting with Internet Explorer 8), Chrome, and Firefox. Opening an application for the first time triggers its installation.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1367711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70</a:t>
            </a:fld>
            <a:endParaRPr lang="en-US"/>
          </a:p>
        </p:txBody>
      </p:sp>
    </p:spTree>
    <p:extLst>
      <p:ext uri="{BB962C8B-B14F-4D97-AF65-F5344CB8AC3E}">
        <p14:creationId xmlns:p14="http://schemas.microsoft.com/office/powerpoint/2010/main" val="38638870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71</a:t>
            </a:fld>
            <a:endParaRPr lang="en-US"/>
          </a:p>
        </p:txBody>
      </p:sp>
    </p:spTree>
    <p:extLst>
      <p:ext uri="{BB962C8B-B14F-4D97-AF65-F5344CB8AC3E}">
        <p14:creationId xmlns:p14="http://schemas.microsoft.com/office/powerpoint/2010/main" val="20853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Emphasize that the goal of that integration is to allow developers to use the same tools and platforms to develop mobile apps and web apps. Additionally, point out that Lesson 6 covers Mobile Apps in detail.</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9</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32574250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41278-A97F-6B4E-8A96-38954C528C7E}" type="slidenum">
              <a:rPr lang="en-US" smtClean="0"/>
              <a:t>72</a:t>
            </a:fld>
            <a:endParaRPr lang="en-US"/>
          </a:p>
        </p:txBody>
      </p:sp>
    </p:spTree>
    <p:extLst>
      <p:ext uri="{BB962C8B-B14F-4D97-AF65-F5344CB8AC3E}">
        <p14:creationId xmlns:p14="http://schemas.microsoft.com/office/powerpoint/2010/main" val="3168780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time permits, demonstrate how to create a logic app. Explain that developers can implement their own application programming interfaces (APIs) and develop solutions that will integrate with cloud-based apps.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10</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286280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Describe the main components of the API Apps feature of Azure App Service.</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11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4066857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0.png"/><Relationship Id="rId2" Type="http://schemas.openxmlformats.org/officeDocument/2006/relationships/customXml" Target="../../customXml/item27.xml"/><Relationship Id="rId1" Type="http://schemas.openxmlformats.org/officeDocument/2006/relationships/customXml" Target="../../customXml/item33.xml"/><Relationship Id="rId6" Type="http://schemas.openxmlformats.org/officeDocument/2006/relationships/slideMaster" Target="../slideMasters/slideMaster2.xml"/><Relationship Id="rId5" Type="http://schemas.openxmlformats.org/officeDocument/2006/relationships/customXml" Target="../../customXml/item17.xml"/><Relationship Id="rId4" Type="http://schemas.openxmlformats.org/officeDocument/2006/relationships/customXml" Target="../../customXml/item2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customXml" Target="../../customXml/item24.xml"/><Relationship Id="rId7" Type="http://schemas.openxmlformats.org/officeDocument/2006/relationships/image" Target="../media/image10.png"/><Relationship Id="rId2" Type="http://schemas.openxmlformats.org/officeDocument/2006/relationships/customXml" Target="../../customXml/item25.xml"/><Relationship Id="rId1" Type="http://schemas.openxmlformats.org/officeDocument/2006/relationships/customXml" Target="../../customXml/item6.xml"/><Relationship Id="rId6" Type="http://schemas.openxmlformats.org/officeDocument/2006/relationships/slideMaster" Target="../slideMasters/slideMaster2.xml"/><Relationship Id="rId5" Type="http://schemas.openxmlformats.org/officeDocument/2006/relationships/customXml" Target="../../customXml/item29.xml"/><Relationship Id="rId4" Type="http://schemas.openxmlformats.org/officeDocument/2006/relationships/customXml" Target="../../customXml/item30.xml"/></Relationships>
</file>

<file path=ppt/slideLayouts/_rels/slideLayout21.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0.png"/><Relationship Id="rId2" Type="http://schemas.openxmlformats.org/officeDocument/2006/relationships/customXml" Target="../../customXml/item1.xml"/><Relationship Id="rId1" Type="http://schemas.openxmlformats.org/officeDocument/2006/relationships/customXml" Target="../../customXml/item32.xml"/><Relationship Id="rId6" Type="http://schemas.openxmlformats.org/officeDocument/2006/relationships/slideMaster" Target="../slideMasters/slideMaster2.xml"/><Relationship Id="rId5" Type="http://schemas.openxmlformats.org/officeDocument/2006/relationships/customXml" Target="../../customXml/item12.xml"/><Relationship Id="rId4" Type="http://schemas.openxmlformats.org/officeDocument/2006/relationships/customXml" Target="../../customXml/item3.xml"/></Relationships>
</file>

<file path=ppt/slideLayouts/_rels/slideLayout22.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10.png"/><Relationship Id="rId2" Type="http://schemas.openxmlformats.org/officeDocument/2006/relationships/customXml" Target="../../customXml/item18.xml"/><Relationship Id="rId1" Type="http://schemas.openxmlformats.org/officeDocument/2006/relationships/customXml" Target="../../customXml/item15.xml"/><Relationship Id="rId6" Type="http://schemas.openxmlformats.org/officeDocument/2006/relationships/slideMaster" Target="../slideMasters/slideMaster2.xml"/><Relationship Id="rId5" Type="http://schemas.openxmlformats.org/officeDocument/2006/relationships/customXml" Target="../../customXml/item4.xml"/><Relationship Id="rId4" Type="http://schemas.openxmlformats.org/officeDocument/2006/relationships/customXml" Target="../../customXml/item8.xml"/></Relationships>
</file>

<file path=ppt/slideLayouts/_rels/slideLayout23.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1.png"/><Relationship Id="rId2" Type="http://schemas.openxmlformats.org/officeDocument/2006/relationships/customXml" Target="../../customXml/item16.xml"/><Relationship Id="rId1" Type="http://schemas.openxmlformats.org/officeDocument/2006/relationships/customXml" Target="../../customXml/item28.xml"/><Relationship Id="rId6" Type="http://schemas.openxmlformats.org/officeDocument/2006/relationships/slideMaster" Target="../slideMasters/slideMaster2.xml"/><Relationship Id="rId5" Type="http://schemas.openxmlformats.org/officeDocument/2006/relationships/customXml" Target="../../customXml/item5.xml"/><Relationship Id="rId4" Type="http://schemas.openxmlformats.org/officeDocument/2006/relationships/customXml" Target="../../customXml/item31.xml"/></Relationships>
</file>

<file path=ppt/slideLayouts/_rels/slideLayout24.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11.png"/><Relationship Id="rId2" Type="http://schemas.openxmlformats.org/officeDocument/2006/relationships/customXml" Target="../../customXml/item14.xml"/><Relationship Id="rId1" Type="http://schemas.openxmlformats.org/officeDocument/2006/relationships/customXml" Target="../../customXml/item10.xml"/><Relationship Id="rId6" Type="http://schemas.openxmlformats.org/officeDocument/2006/relationships/slideMaster" Target="../slideMasters/slideMaster2.xml"/><Relationship Id="rId5" Type="http://schemas.openxmlformats.org/officeDocument/2006/relationships/customXml" Target="../../customXml/item22.xml"/><Relationship Id="rId4" Type="http://schemas.openxmlformats.org/officeDocument/2006/relationships/customXml" Target="../../customXml/item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customXml" Target="../../customXml/item36.xml"/><Relationship Id="rId7" Type="http://schemas.openxmlformats.org/officeDocument/2006/relationships/image" Target="../media/image11.png"/><Relationship Id="rId2" Type="http://schemas.openxmlformats.org/officeDocument/2006/relationships/customXml" Target="../../customXml/item35.xml"/><Relationship Id="rId1" Type="http://schemas.openxmlformats.org/officeDocument/2006/relationships/customXml" Target="../../customXml/item34.xml"/><Relationship Id="rId6" Type="http://schemas.openxmlformats.org/officeDocument/2006/relationships/slideMaster" Target="../slideMasters/slideMaster3.xml"/><Relationship Id="rId5" Type="http://schemas.openxmlformats.org/officeDocument/2006/relationships/customXml" Target="../../customXml/item38.xml"/><Relationship Id="rId4" Type="http://schemas.openxmlformats.org/officeDocument/2006/relationships/customXml" Target="../../customXml/item3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a:off x="-17351" y="1749976"/>
            <a:ext cx="7689903" cy="3550726"/>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15825" y="238992"/>
            <a:ext cx="2175405" cy="800099"/>
          </a:xfrm>
          <a:prstGeom prst="rect">
            <a:avLst/>
          </a:prstGeom>
        </p:spPr>
      </p:pic>
      <p:sp>
        <p:nvSpPr>
          <p:cNvPr id="3" name="Subtitle 2"/>
          <p:cNvSpPr>
            <a:spLocks noGrp="1"/>
          </p:cNvSpPr>
          <p:nvPr>
            <p:ph type="subTitle" idx="1"/>
          </p:nvPr>
        </p:nvSpPr>
        <p:spPr>
          <a:xfrm>
            <a:off x="571501" y="4659927"/>
            <a:ext cx="6869823" cy="468184"/>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itle 1"/>
          <p:cNvSpPr>
            <a:spLocks noGrp="1"/>
          </p:cNvSpPr>
          <p:nvPr>
            <p:ph type="ctrTitle"/>
          </p:nvPr>
        </p:nvSpPr>
        <p:spPr>
          <a:xfrm>
            <a:off x="571501" y="1960183"/>
            <a:ext cx="6869823" cy="2527153"/>
          </a:xfrm>
          <a:prstGeom prst="rect">
            <a:avLst/>
          </a:prstGeom>
        </p:spPr>
        <p:txBody>
          <a:bodyPr anchor="ctr"/>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135303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ubtitle">
    <p:spTree>
      <p:nvGrpSpPr>
        <p:cNvPr id="1" name=""/>
        <p:cNvGrpSpPr/>
        <p:nvPr/>
      </p:nvGrpSpPr>
      <p:grpSpPr>
        <a:xfrm>
          <a:off x="0" y="0"/>
          <a:ext cx="0" cy="0"/>
          <a:chOff x="0" y="0"/>
          <a:chExt cx="0" cy="0"/>
        </a:xfrm>
      </p:grpSpPr>
      <p:cxnSp>
        <p:nvCxnSpPr>
          <p:cNvPr id="3" name="Straight Connector 2"/>
          <p:cNvCxnSpPr/>
          <p:nvPr userDrawn="1"/>
        </p:nvCxnSpPr>
        <p:spPr>
          <a:xfrm flipV="1">
            <a:off x="4110032"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8063872"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2"/>
          <p:cNvSpPr>
            <a:spLocks noGrp="1"/>
          </p:cNvSpPr>
          <p:nvPr>
            <p:ph type="pic" idx="13"/>
          </p:nvPr>
        </p:nvSpPr>
        <p:spPr>
          <a:xfrm>
            <a:off x="1470808" y="3545956"/>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6" name="Picture Placeholder 2"/>
          <p:cNvSpPr>
            <a:spLocks noGrp="1"/>
          </p:cNvSpPr>
          <p:nvPr>
            <p:ph type="pic" idx="14"/>
          </p:nvPr>
        </p:nvSpPr>
        <p:spPr>
          <a:xfrm>
            <a:off x="5390775" y="3540961"/>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7" name="Picture Placeholder 2"/>
          <p:cNvSpPr>
            <a:spLocks noGrp="1"/>
          </p:cNvSpPr>
          <p:nvPr>
            <p:ph type="pic" idx="15" hasCustomPrompt="1"/>
          </p:nvPr>
        </p:nvSpPr>
        <p:spPr>
          <a:xfrm>
            <a:off x="9360669" y="3536729"/>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a:t>
            </a:r>
            <a:r>
              <a:rPr lang="en-US" err="1"/>
              <a:t>pictuçre</a:t>
            </a:r>
            <a:r>
              <a:rPr lang="en-US"/>
              <a:t> to placeholder or click icon to add</a:t>
            </a:r>
          </a:p>
        </p:txBody>
      </p:sp>
      <p:sp>
        <p:nvSpPr>
          <p:cNvPr id="8" name="Content Placeholder 2"/>
          <p:cNvSpPr>
            <a:spLocks noGrp="1"/>
          </p:cNvSpPr>
          <p:nvPr>
            <p:ph idx="16" hasCustomPrompt="1"/>
          </p:nvPr>
        </p:nvSpPr>
        <p:spPr>
          <a:xfrm>
            <a:off x="523995" y="3017840"/>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0" name="Content Placeholder 2"/>
          <p:cNvSpPr>
            <a:spLocks noGrp="1"/>
          </p:cNvSpPr>
          <p:nvPr>
            <p:ph idx="17" hasCustomPrompt="1"/>
          </p:nvPr>
        </p:nvSpPr>
        <p:spPr>
          <a:xfrm>
            <a:off x="4482352" y="3017840"/>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1" name="Content Placeholder 2"/>
          <p:cNvSpPr>
            <a:spLocks noGrp="1"/>
          </p:cNvSpPr>
          <p:nvPr>
            <p:ph idx="18" hasCustomPrompt="1"/>
          </p:nvPr>
        </p:nvSpPr>
        <p:spPr>
          <a:xfrm>
            <a:off x="8390485" y="3013608"/>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3" name="Text Placeholder 6"/>
          <p:cNvSpPr>
            <a:spLocks noGrp="1"/>
          </p:cNvSpPr>
          <p:nvPr>
            <p:ph type="body" sz="quarter" idx="21" hasCustomPrompt="1"/>
          </p:nvPr>
        </p:nvSpPr>
        <p:spPr>
          <a:xfrm>
            <a:off x="52399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4" name="Text Placeholder 6"/>
          <p:cNvSpPr>
            <a:spLocks noGrp="1"/>
          </p:cNvSpPr>
          <p:nvPr>
            <p:ph type="body" sz="quarter" idx="22" hasCustomPrompt="1"/>
          </p:nvPr>
        </p:nvSpPr>
        <p:spPr>
          <a:xfrm>
            <a:off x="443453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5" name="Text Placeholder 6"/>
          <p:cNvSpPr>
            <a:spLocks noGrp="1"/>
          </p:cNvSpPr>
          <p:nvPr>
            <p:ph type="body" sz="quarter" idx="23" hasCustomPrompt="1"/>
          </p:nvPr>
        </p:nvSpPr>
        <p:spPr>
          <a:xfrm>
            <a:off x="839645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7"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cxnSp>
        <p:nvCxnSpPr>
          <p:cNvPr id="12" name="Straight Connector 11"/>
          <p:cNvCxnSpPr/>
          <p:nvPr userDrawn="1"/>
        </p:nvCxnSpPr>
        <p:spPr>
          <a:xfrm>
            <a:off x="531809"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434019"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98248"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009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847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536463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8326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6137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66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8323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 Subtitle">
    <p:spTree>
      <p:nvGrpSpPr>
        <p:cNvPr id="1" name=""/>
        <p:cNvGrpSpPr/>
        <p:nvPr/>
      </p:nvGrpSpPr>
      <p:grpSpPr>
        <a:xfrm>
          <a:off x="0" y="0"/>
          <a:ext cx="0" cy="0"/>
          <a:chOff x="0" y="0"/>
          <a:chExt cx="0" cy="0"/>
        </a:xfrm>
      </p:grpSpPr>
      <p:cxnSp>
        <p:nvCxnSpPr>
          <p:cNvPr id="3" name="Straight Connector 2"/>
          <p:cNvCxnSpPr/>
          <p:nvPr userDrawn="1"/>
        </p:nvCxnSpPr>
        <p:spPr>
          <a:xfrm flipV="1">
            <a:off x="6096000"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2"/>
          <p:cNvSpPr>
            <a:spLocks noGrp="1"/>
          </p:cNvSpPr>
          <p:nvPr>
            <p:ph type="pic" idx="14"/>
          </p:nvPr>
        </p:nvSpPr>
        <p:spPr>
          <a:xfrm>
            <a:off x="7842879" y="3540961"/>
            <a:ext cx="1655347"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10" name="Content Placeholder 2"/>
          <p:cNvSpPr>
            <a:spLocks noGrp="1"/>
          </p:cNvSpPr>
          <p:nvPr>
            <p:ph idx="17" hasCustomPrompt="1"/>
          </p:nvPr>
        </p:nvSpPr>
        <p:spPr>
          <a:xfrm>
            <a:off x="6668342" y="3017840"/>
            <a:ext cx="4004423"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4" name="Text Placeholder 6"/>
          <p:cNvSpPr>
            <a:spLocks noGrp="1"/>
          </p:cNvSpPr>
          <p:nvPr>
            <p:ph type="body" sz="quarter" idx="22" hasCustomPrompt="1"/>
          </p:nvPr>
        </p:nvSpPr>
        <p:spPr>
          <a:xfrm>
            <a:off x="6620525" y="4766208"/>
            <a:ext cx="4052240"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7"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6" name="Picture Placeholder 2"/>
          <p:cNvSpPr>
            <a:spLocks noGrp="1"/>
          </p:cNvSpPr>
          <p:nvPr>
            <p:ph type="pic" idx="25"/>
          </p:nvPr>
        </p:nvSpPr>
        <p:spPr>
          <a:xfrm>
            <a:off x="2727951" y="3540961"/>
            <a:ext cx="1655347"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20" name="Content Placeholder 2"/>
          <p:cNvSpPr>
            <a:spLocks noGrp="1"/>
          </p:cNvSpPr>
          <p:nvPr>
            <p:ph idx="26" hasCustomPrompt="1"/>
          </p:nvPr>
        </p:nvSpPr>
        <p:spPr>
          <a:xfrm>
            <a:off x="1553414" y="3017840"/>
            <a:ext cx="4004423"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21" name="Text Placeholder 6"/>
          <p:cNvSpPr>
            <a:spLocks noGrp="1"/>
          </p:cNvSpPr>
          <p:nvPr>
            <p:ph type="body" sz="quarter" idx="27" hasCustomPrompt="1"/>
          </p:nvPr>
        </p:nvSpPr>
        <p:spPr>
          <a:xfrm>
            <a:off x="1505597" y="4766208"/>
            <a:ext cx="4052240"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cxnSp>
        <p:nvCxnSpPr>
          <p:cNvPr id="4" name="Straight Connector 3"/>
          <p:cNvCxnSpPr/>
          <p:nvPr userDrawn="1"/>
        </p:nvCxnSpPr>
        <p:spPr>
          <a:xfrm>
            <a:off x="1505597" y="4766208"/>
            <a:ext cx="4052240"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620525" y="4766208"/>
            <a:ext cx="4052240"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05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 Subtitle">
    <p:spTree>
      <p:nvGrpSpPr>
        <p:cNvPr id="1" name=""/>
        <p:cNvGrpSpPr/>
        <p:nvPr/>
      </p:nvGrpSpPr>
      <p:grpSpPr>
        <a:xfrm>
          <a:off x="0" y="0"/>
          <a:ext cx="0" cy="0"/>
          <a:chOff x="0" y="0"/>
          <a:chExt cx="0" cy="0"/>
        </a:xfrm>
      </p:grpSpPr>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2" name="Picture Placeholder 2"/>
          <p:cNvSpPr>
            <a:spLocks noGrp="1"/>
          </p:cNvSpPr>
          <p:nvPr>
            <p:ph type="pic" idx="13"/>
          </p:nvPr>
        </p:nvSpPr>
        <p:spPr>
          <a:xfrm>
            <a:off x="531809" y="3014799"/>
            <a:ext cx="11083929" cy="3357426"/>
          </a:xfrm>
          <a:prstGeom prst="rect">
            <a:avLst/>
          </a:prstGeom>
        </p:spPr>
        <p:txBody>
          <a:bodyPr anchor="ctr">
            <a:normAutofit/>
          </a:bodyPr>
          <a:lstStyle>
            <a:lvl1pPr marL="0" indent="0" algn="ctr">
              <a:lnSpc>
                <a:spcPct val="100000"/>
              </a:lnSpc>
              <a:buNone/>
              <a:defRPr sz="900">
                <a:latin typeface="Proxima Nova Rg" panose="02000506030000020004"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3"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12326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 Subtitle">
    <p:spTree>
      <p:nvGrpSpPr>
        <p:cNvPr id="1" name=""/>
        <p:cNvGrpSpPr/>
        <p:nvPr/>
      </p:nvGrpSpPr>
      <p:grpSpPr>
        <a:xfrm>
          <a:off x="0" y="0"/>
          <a:ext cx="0" cy="0"/>
          <a:chOff x="0" y="0"/>
          <a:chExt cx="0" cy="0"/>
        </a:xfrm>
      </p:grpSpPr>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2" name="Picture Placeholder 2"/>
          <p:cNvSpPr>
            <a:spLocks noGrp="1"/>
          </p:cNvSpPr>
          <p:nvPr>
            <p:ph type="pic" idx="13"/>
          </p:nvPr>
        </p:nvSpPr>
        <p:spPr>
          <a:xfrm>
            <a:off x="5529263" y="1671637"/>
            <a:ext cx="6086475" cy="4700588"/>
          </a:xfrm>
          <a:prstGeom prst="rect">
            <a:avLst/>
          </a:prstGeom>
        </p:spPr>
        <p:txBody>
          <a:bodyPr anchor="ctr">
            <a:normAutofit/>
          </a:bodyPr>
          <a:lstStyle>
            <a:lvl1pPr marL="0" indent="0" algn="ctr">
              <a:lnSpc>
                <a:spcPct val="100000"/>
              </a:lnSpc>
              <a:buNone/>
              <a:defRPr sz="900">
                <a:latin typeface="Proxima Nova Rg" panose="02000506030000020004"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3" name="Text Placeholder 6"/>
          <p:cNvSpPr>
            <a:spLocks noGrp="1"/>
          </p:cNvSpPr>
          <p:nvPr>
            <p:ph type="body" sz="quarter" idx="24"/>
          </p:nvPr>
        </p:nvSpPr>
        <p:spPr>
          <a:xfrm>
            <a:off x="531809" y="1671637"/>
            <a:ext cx="4497391" cy="4700588"/>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497579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0955337"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54160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834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26361" y="2557463"/>
            <a:ext cx="4739280" cy="1743076"/>
          </a:xfrm>
          <a:prstGeom prst="rect">
            <a:avLst/>
          </a:prstGeom>
        </p:spPr>
      </p:pic>
    </p:spTree>
    <p:extLst>
      <p:ext uri="{BB962C8B-B14F-4D97-AF65-F5344CB8AC3E}">
        <p14:creationId xmlns:p14="http://schemas.microsoft.com/office/powerpoint/2010/main" val="892285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78" y="0"/>
            <a:ext cx="121925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21698" y="2555748"/>
            <a:ext cx="4748604" cy="1746504"/>
          </a:xfrm>
          <a:prstGeom prst="rect">
            <a:avLst/>
          </a:prstGeom>
        </p:spPr>
      </p:pic>
    </p:spTree>
    <p:extLst>
      <p:ext uri="{BB962C8B-B14F-4D97-AF65-F5344CB8AC3E}">
        <p14:creationId xmlns:p14="http://schemas.microsoft.com/office/powerpoint/2010/main" val="153105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97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3538264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7351" y="1749976"/>
            <a:ext cx="7689903" cy="3550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15825" y="238992"/>
            <a:ext cx="2175405" cy="800099"/>
          </a:xfrm>
          <a:prstGeom prst="rect">
            <a:avLst/>
          </a:prstGeom>
        </p:spPr>
      </p:pic>
      <p:sp>
        <p:nvSpPr>
          <p:cNvPr id="3" name="Subtitle 2"/>
          <p:cNvSpPr>
            <a:spLocks noGrp="1"/>
          </p:cNvSpPr>
          <p:nvPr>
            <p:ph type="subTitle" idx="1"/>
          </p:nvPr>
        </p:nvSpPr>
        <p:spPr>
          <a:xfrm>
            <a:off x="571501" y="4659927"/>
            <a:ext cx="6869823" cy="468184"/>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itle 1"/>
          <p:cNvSpPr>
            <a:spLocks noGrp="1"/>
          </p:cNvSpPr>
          <p:nvPr>
            <p:ph type="ctrTitle"/>
          </p:nvPr>
        </p:nvSpPr>
        <p:spPr>
          <a:xfrm>
            <a:off x="571501" y="1960183"/>
            <a:ext cx="6869823" cy="2527153"/>
          </a:xfrm>
          <a:prstGeom prst="rect">
            <a:avLst/>
          </a:prstGeom>
        </p:spPr>
        <p:txBody>
          <a:bodyPr anchor="ctr"/>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1951592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210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2309940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465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56064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9271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5872573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1210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79559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13224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586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563" y="0"/>
            <a:ext cx="5024437" cy="6858000"/>
          </a:xfrm>
          <a:prstGeom prst="rect">
            <a:avLst/>
          </a:prstGeom>
        </p:spPr>
      </p:pic>
      <p:sp>
        <p:nvSpPr>
          <p:cNvPr id="6"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163023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91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167540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727770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72355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578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1752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8915649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25824539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253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417982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67563" y="0"/>
            <a:ext cx="5024577" cy="6858000"/>
          </a:xfrm>
          <a:prstGeom prst="rect">
            <a:avLst/>
          </a:prstGeom>
        </p:spPr>
      </p:pic>
      <p:sp>
        <p:nvSpPr>
          <p:cNvPr id="6"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914678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8336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589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252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720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551127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1165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323089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895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547615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87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67285" y="16933"/>
            <a:ext cx="5024716" cy="6858000"/>
          </a:xfrm>
          <a:prstGeom prst="rect">
            <a:avLst/>
          </a:prstGeom>
        </p:spPr>
      </p:pic>
      <p:sp>
        <p:nvSpPr>
          <p:cNvPr id="3"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98420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8271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653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87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3685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219378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971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353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5383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1336134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682913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39" y="0"/>
            <a:ext cx="5024716" cy="6858000"/>
          </a:xfrm>
          <a:prstGeom prst="rect">
            <a:avLst/>
          </a:prstGeom>
        </p:spPr>
      </p:pic>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0"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469994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17731250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009294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666715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92950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50204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62202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34634025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9" name="Title 1">
            <a:extLst>
              <a:ext uri="{FF2B5EF4-FFF2-40B4-BE49-F238E27FC236}">
                <a16:creationId xmlns:a16="http://schemas.microsoft.com/office/drawing/2014/main" id="{C610877B-30C7-48C5-8BDA-CA0DB0C7F805}"/>
              </a:ext>
            </a:extLst>
          </p:cNvPr>
          <p:cNvSpPr txBox="1">
            <a:spLocks/>
          </p:cNvSpPr>
          <p:nvPr userDrawn="1"/>
        </p:nvSpPr>
        <p:spPr>
          <a:xfrm>
            <a:off x="201592" y="6219373"/>
            <a:ext cx="11778205" cy="587829"/>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u="sng" dirty="0">
                <a:solidFill>
                  <a:srgbClr val="0070C0"/>
                </a:solidFill>
              </a:rPr>
              <a:t>Click to edit Lab URL</a:t>
            </a:r>
          </a:p>
        </p:txBody>
      </p:sp>
    </p:spTree>
    <p:extLst>
      <p:ext uri="{BB962C8B-B14F-4D97-AF65-F5344CB8AC3E}">
        <p14:creationId xmlns:p14="http://schemas.microsoft.com/office/powerpoint/2010/main" val="38304065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549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890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5032555" cy="6858001"/>
          </a:xfrm>
          <a:prstGeom prst="rect">
            <a:avLst/>
          </a:prstGeom>
        </p:spPr>
      </p:pic>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0"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3024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90135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751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053863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60342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1322478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7588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009950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431474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7578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93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61" y="0"/>
            <a:ext cx="5029479" cy="6858000"/>
          </a:xfrm>
          <a:prstGeom prst="rect">
            <a:avLst/>
          </a:prstGeom>
        </p:spPr>
      </p:pic>
      <p:sp>
        <p:nvSpPr>
          <p:cNvPr id="3"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6799872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a:prstGeom prst="rect">
            <a:avLst/>
          </a:prstGeo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32006721"/>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t>LAB</a:t>
            </a:r>
          </a:p>
        </p:txBody>
      </p:sp>
      <p:sp>
        <p:nvSpPr>
          <p:cNvPr id="10" name="Text Placeholder 4">
            <a:extLst>
              <a:ext uri="{FF2B5EF4-FFF2-40B4-BE49-F238E27FC236}">
                <a16:creationId xmlns:a16="http://schemas.microsoft.com/office/drawing/2014/main" id="{A221B66F-2E32-4BE4-B954-973DAFD6A051}"/>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14713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7855068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553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293213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0189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88145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461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3368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89640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Levels">
    <p:spTree>
      <p:nvGrpSpPr>
        <p:cNvPr id="1" name=""/>
        <p:cNvGrpSpPr/>
        <p:nvPr/>
      </p:nvGrpSpPr>
      <p:grpSpPr>
        <a:xfrm>
          <a:off x="0" y="0"/>
          <a:ext cx="0" cy="0"/>
          <a:chOff x="0" y="0"/>
          <a:chExt cx="0" cy="0"/>
        </a:xfrm>
      </p:grpSpPr>
      <p:sp>
        <p:nvSpPr>
          <p:cNvPr id="4" name="Text Placeholder 6"/>
          <p:cNvSpPr>
            <a:spLocks noGrp="1"/>
          </p:cNvSpPr>
          <p:nvPr>
            <p:ph type="body" sz="quarter" idx="20"/>
          </p:nvPr>
        </p:nvSpPr>
        <p:spPr>
          <a:xfrm>
            <a:off x="531810" y="1671637"/>
            <a:ext cx="11083928" cy="471487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5" name="Rectangle 4"/>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4314777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963004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527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7148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88865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8895733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0294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582693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0617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9805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770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tags" Target="../tags/tag11.xml"/><Relationship Id="rId21" Type="http://schemas.openxmlformats.org/officeDocument/2006/relationships/slideLayout" Target="../slideLayouts/slideLayout39.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tags" Target="../tags/tag1.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theme" Target="../theme/theme2.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26.xml"/><Relationship Id="rId51" Type="http://schemas.openxmlformats.org/officeDocument/2006/relationships/tags" Target="../tags/tag23.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38.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heme" Target="../theme/theme3.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5.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813236"/>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51" r:id="rId3"/>
    <p:sldLayoutId id="2147483676" r:id="rId4"/>
    <p:sldLayoutId id="2147483679" r:id="rId5"/>
    <p:sldLayoutId id="2147483667" r:id="rId6"/>
    <p:sldLayoutId id="2147483677" r:id="rId7"/>
    <p:sldLayoutId id="2147483682" r:id="rId8"/>
    <p:sldLayoutId id="2147483668" r:id="rId9"/>
    <p:sldLayoutId id="2147483669" r:id="rId10"/>
    <p:sldLayoutId id="2147483670" r:id="rId11"/>
    <p:sldLayoutId id="2147483671" r:id="rId12"/>
    <p:sldLayoutId id="2147483672" r:id="rId13"/>
    <p:sldLayoutId id="2147483652" r:id="rId14"/>
    <p:sldLayoutId id="2147483686" r:id="rId15"/>
    <p:sldLayoutId id="2147483665" r:id="rId16"/>
    <p:sldLayoutId id="2147483666"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2891212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103154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66" r:id="rId13"/>
    <p:sldLayoutId id="2147483780" r:id="rId1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#70-533 @ITProGuru</a:t>
            </a:r>
          </a:p>
        </p:txBody>
      </p:sp>
    </p:spTree>
    <p:extLst>
      <p:ext uri="{BB962C8B-B14F-4D97-AF65-F5344CB8AC3E}">
        <p14:creationId xmlns:p14="http://schemas.microsoft.com/office/powerpoint/2010/main" val="244069233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2" r:id="rId2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150592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87638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4.md" TargetMode="External"/><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7.xml"/><Relationship Id="rId1" Type="http://schemas.openxmlformats.org/officeDocument/2006/relationships/tags" Target="../tags/tag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1.xml"/><Relationship Id="rId1" Type="http://schemas.openxmlformats.org/officeDocument/2006/relationships/tags" Target="../tags/tag4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1.xml"/><Relationship Id="rId1" Type="http://schemas.openxmlformats.org/officeDocument/2006/relationships/tags" Target="../tags/tag4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1.xml"/><Relationship Id="rId1" Type="http://schemas.openxmlformats.org/officeDocument/2006/relationships/tags" Target="../tags/tag4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7.xml"/><Relationship Id="rId1" Type="http://schemas.openxmlformats.org/officeDocument/2006/relationships/tags" Target="../tags/tag4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1.xml"/><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1.xml"/><Relationship Id="rId1" Type="http://schemas.openxmlformats.org/officeDocument/2006/relationships/tags" Target="../tags/tag4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1.xml"/><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1.xml"/><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1.xml"/><Relationship Id="rId1" Type="http://schemas.openxmlformats.org/officeDocument/2006/relationships/tags" Target="../tags/tag4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1.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7.xml"/><Relationship Id="rId1" Type="http://schemas.openxmlformats.org/officeDocument/2006/relationships/tags" Target="../tags/tag5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7.xml"/><Relationship Id="rId1" Type="http://schemas.openxmlformats.org/officeDocument/2006/relationships/tags" Target="../tags/tag5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7.xml"/><Relationship Id="rId1" Type="http://schemas.openxmlformats.org/officeDocument/2006/relationships/tags" Target="../tags/tag5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1.xml"/><Relationship Id="rId1" Type="http://schemas.openxmlformats.org/officeDocument/2006/relationships/tags" Target="../tags/tag54.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1.xml"/><Relationship Id="rId1" Type="http://schemas.openxmlformats.org/officeDocument/2006/relationships/tags" Target="../tags/tag5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1.xml"/><Relationship Id="rId1" Type="http://schemas.openxmlformats.org/officeDocument/2006/relationships/tags" Target="../tags/tag5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1.xml"/><Relationship Id="rId1" Type="http://schemas.openxmlformats.org/officeDocument/2006/relationships/tags" Target="../tags/tag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7.xml"/><Relationship Id="rId1" Type="http://schemas.openxmlformats.org/officeDocument/2006/relationships/tags" Target="../tags/tag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7.xml"/><Relationship Id="rId1" Type="http://schemas.openxmlformats.org/officeDocument/2006/relationships/tags" Target="../tags/tag5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28.png"/><Relationship Id="rId2" Type="http://schemas.openxmlformats.org/officeDocument/2006/relationships/slideLayout" Target="../slideLayouts/slideLayout51.xml"/><Relationship Id="rId1" Type="http://schemas.openxmlformats.org/officeDocument/2006/relationships/tags" Target="../tags/tag60.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tags" Target="../tags/tag6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tags" Target="../tags/tag6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icrosoftLearning/20533-ImplementingMicrosoftAzureInfrastructureSolutions/blob/master/Instructions/20533D_LAB_06.md" TargetMode="External"/><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7.xml"/><Relationship Id="rId1" Type="http://schemas.openxmlformats.org/officeDocument/2006/relationships/tags" Target="../tags/tag6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1.xml"/><Relationship Id="rId1" Type="http://schemas.openxmlformats.org/officeDocument/2006/relationships/tags" Target="../tags/tag6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1.xml"/><Relationship Id="rId1" Type="http://schemas.openxmlformats.org/officeDocument/2006/relationships/tags" Target="../tags/tag6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1.xml"/><Relationship Id="rId1" Type="http://schemas.openxmlformats.org/officeDocument/2006/relationships/tags" Target="../tags/tag66.xml"/><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1.xml"/><Relationship Id="rId1" Type="http://schemas.openxmlformats.org/officeDocument/2006/relationships/tags" Target="../tags/tag67.xml"/><Relationship Id="rId5" Type="http://schemas.openxmlformats.org/officeDocument/2006/relationships/image" Target="../media/image30.emf"/><Relationship Id="rId4" Type="http://schemas.openxmlformats.org/officeDocument/2006/relationships/image" Target="../media/image31.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1.xml"/><Relationship Id="rId1" Type="http://schemas.openxmlformats.org/officeDocument/2006/relationships/tags" Target="../tags/tag68.xml"/><Relationship Id="rId5" Type="http://schemas.openxmlformats.org/officeDocument/2006/relationships/image" Target="../media/image25.emf"/><Relationship Id="rId4" Type="http://schemas.openxmlformats.org/officeDocument/2006/relationships/image" Target="../media/image27.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61.xml"/><Relationship Id="rId7" Type="http://schemas.openxmlformats.org/officeDocument/2006/relationships/image" Target="../media/image35.emf"/><Relationship Id="rId2" Type="http://schemas.openxmlformats.org/officeDocument/2006/relationships/slideLayout" Target="../slideLayouts/slideLayout51.xml"/><Relationship Id="rId1" Type="http://schemas.openxmlformats.org/officeDocument/2006/relationships/tags" Target="../tags/tag69.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0.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7.xml"/><Relationship Id="rId1" Type="http://schemas.openxmlformats.org/officeDocument/2006/relationships/tags" Target="../tags/tag7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7.xml"/><Relationship Id="rId1" Type="http://schemas.openxmlformats.org/officeDocument/2006/relationships/tags" Target="../tags/tag7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40.png"/><Relationship Id="rId2" Type="http://schemas.openxmlformats.org/officeDocument/2006/relationships/slideLayout" Target="../slideLayouts/slideLayout51.xml"/><Relationship Id="rId1" Type="http://schemas.openxmlformats.org/officeDocument/2006/relationships/tags" Target="../tags/tag72.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7.xml"/><Relationship Id="rId1" Type="http://schemas.openxmlformats.org/officeDocument/2006/relationships/tags" Target="../tags/tag73.xml"/></Relationships>
</file>

<file path=ppt/slides/_rels/slide68.xml.rels><?xml version="1.0" encoding="UTF-8" standalone="yes"?>
<Relationships xmlns="http://schemas.openxmlformats.org/package/2006/relationships"><Relationship Id="rId3" Type="http://schemas.openxmlformats.org/officeDocument/2006/relationships/hyperlink" Target="http://aka.ms/E9ep7z" TargetMode="External"/><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1.xml"/><Relationship Id="rId1" Type="http://schemas.openxmlformats.org/officeDocument/2006/relationships/tags" Target="../tags/tag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70.xml.rels><?xml version="1.0" encoding="UTF-8" standalone="yes"?>
<Relationships xmlns="http://schemas.openxmlformats.org/package/2006/relationships"><Relationship Id="rId3" Type="http://schemas.openxmlformats.org/officeDocument/2006/relationships/hyperlink" Target="http://aka.ms/R8gc5q" TargetMode="External"/><Relationship Id="rId2" Type="http://schemas.openxmlformats.org/officeDocument/2006/relationships/notesSlide" Target="../notesSlides/notesSlide68.xml"/><Relationship Id="rId1" Type="http://schemas.openxmlformats.org/officeDocument/2006/relationships/slideLayout" Target="../slideLayouts/slideLayout58.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8.md" TargetMode="External"/><Relationship Id="rId2" Type="http://schemas.openxmlformats.org/officeDocument/2006/relationships/notesSlide" Target="../notesSlides/notesSlide69.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5601F8-64EF-4B9D-9E74-38E9449C5000}"/>
              </a:ext>
            </a:extLst>
          </p:cNvPr>
          <p:cNvSpPr>
            <a:spLocks noGrp="1"/>
          </p:cNvSpPr>
          <p:nvPr>
            <p:ph type="subTitle" idx="1"/>
          </p:nvPr>
        </p:nvSpPr>
        <p:spPr/>
        <p:txBody>
          <a:bodyPr/>
          <a:lstStyle/>
          <a:p>
            <a:r>
              <a:rPr lang="en-US" dirty="0"/>
              <a:t>Azure Fundamentals – Day 2</a:t>
            </a:r>
          </a:p>
        </p:txBody>
      </p:sp>
      <p:sp>
        <p:nvSpPr>
          <p:cNvPr id="3" name="Title 2">
            <a:extLst>
              <a:ext uri="{FF2B5EF4-FFF2-40B4-BE49-F238E27FC236}">
                <a16:creationId xmlns:a16="http://schemas.microsoft.com/office/drawing/2014/main" id="{FFF161A4-4397-45D9-8260-B4B277C9A664}"/>
              </a:ext>
            </a:extLst>
          </p:cNvPr>
          <p:cNvSpPr>
            <a:spLocks noGrp="1"/>
          </p:cNvSpPr>
          <p:nvPr>
            <p:ph type="ctrTitle"/>
          </p:nvPr>
        </p:nvSpPr>
        <p:spPr/>
        <p:txBody>
          <a:bodyPr/>
          <a:lstStyle/>
          <a:p>
            <a:r>
              <a:rPr lang="en-US" dirty="0"/>
              <a:t>Azure Workshop</a:t>
            </a:r>
          </a:p>
        </p:txBody>
      </p:sp>
    </p:spTree>
    <p:extLst>
      <p:ext uri="{BB962C8B-B14F-4D97-AF65-F5344CB8AC3E}">
        <p14:creationId xmlns:p14="http://schemas.microsoft.com/office/powerpoint/2010/main" val="124760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4" name="Content Placeholder 2"/>
          <p:cNvSpPr txBox="1">
            <a:spLocks/>
          </p:cNvSpPr>
          <p:nvPr/>
        </p:nvSpPr>
        <p:spPr>
          <a:xfrm>
            <a:off x="1672856" y="1021215"/>
            <a:ext cx="8995144"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Logic apps integrate apps by using connectors:</a:t>
            </a:r>
          </a:p>
          <a:p>
            <a:pPr lvl="1"/>
            <a:r>
              <a:rPr lang="en-US" kern="0" dirty="0">
                <a:solidFill>
                  <a:srgbClr val="000000"/>
                </a:solidFill>
              </a:rPr>
              <a:t>Core connectors:</a:t>
            </a:r>
          </a:p>
          <a:p>
            <a:pPr lvl="2"/>
            <a:r>
              <a:rPr lang="en-US" kern="0" dirty="0">
                <a:solidFill>
                  <a:srgbClr val="000000"/>
                </a:solidFill>
              </a:rPr>
              <a:t>Office 365 Connector</a:t>
            </a:r>
          </a:p>
          <a:p>
            <a:pPr lvl="2"/>
            <a:r>
              <a:rPr lang="en-US" kern="0" dirty="0">
                <a:solidFill>
                  <a:srgbClr val="000000"/>
                </a:solidFill>
              </a:rPr>
              <a:t>Microsoft OneDrive Connector</a:t>
            </a:r>
          </a:p>
          <a:p>
            <a:pPr lvl="2"/>
            <a:r>
              <a:rPr lang="en-US" kern="0" dirty="0">
                <a:solidFill>
                  <a:srgbClr val="000000"/>
                </a:solidFill>
              </a:rPr>
              <a:t>Yammer Connector</a:t>
            </a:r>
          </a:p>
          <a:p>
            <a:pPr lvl="2"/>
            <a:r>
              <a:rPr lang="en-US" kern="0" dirty="0">
                <a:solidFill>
                  <a:srgbClr val="000000"/>
                </a:solidFill>
              </a:rPr>
              <a:t>Facebook Connector</a:t>
            </a:r>
          </a:p>
          <a:p>
            <a:pPr lvl="2"/>
            <a:r>
              <a:rPr lang="en-US" kern="0" dirty="0">
                <a:solidFill>
                  <a:srgbClr val="000000"/>
                </a:solidFill>
              </a:rPr>
              <a:t>HTTP Connector</a:t>
            </a:r>
          </a:p>
          <a:p>
            <a:pPr lvl="1"/>
            <a:r>
              <a:rPr lang="en-US" kern="0" dirty="0">
                <a:solidFill>
                  <a:srgbClr val="000000"/>
                </a:solidFill>
              </a:rPr>
              <a:t>Enterprise integration connectors:</a:t>
            </a:r>
          </a:p>
          <a:p>
            <a:pPr lvl="2"/>
            <a:r>
              <a:rPr lang="en-US" kern="0" dirty="0">
                <a:solidFill>
                  <a:srgbClr val="000000"/>
                </a:solidFill>
              </a:rPr>
              <a:t>SAP</a:t>
            </a:r>
          </a:p>
          <a:p>
            <a:pPr lvl="2"/>
            <a:r>
              <a:rPr lang="en-US" kern="0" dirty="0">
                <a:solidFill>
                  <a:srgbClr val="000000"/>
                </a:solidFill>
              </a:rPr>
              <a:t>Oracle</a:t>
            </a:r>
          </a:p>
          <a:p>
            <a:pPr lvl="2"/>
            <a:r>
              <a:rPr lang="en-US" kern="0" dirty="0">
                <a:solidFill>
                  <a:srgbClr val="000000"/>
                </a:solidFill>
              </a:rPr>
              <a:t>DB2</a:t>
            </a:r>
          </a:p>
          <a:p>
            <a:pPr lvl="2"/>
            <a:r>
              <a:rPr lang="en-US" kern="0" dirty="0">
                <a:solidFill>
                  <a:srgbClr val="000000"/>
                </a:solidFill>
              </a:rPr>
              <a:t>Informix</a:t>
            </a:r>
          </a:p>
          <a:p>
            <a:pPr marL="0" indent="0">
              <a:buNone/>
            </a:pPr>
            <a:endParaRPr lang="en-US" kern="0" dirty="0">
              <a:solidFill>
                <a:srgbClr val="000000"/>
              </a:solidFill>
            </a:endParaRPr>
          </a:p>
        </p:txBody>
      </p:sp>
    </p:spTree>
    <p:extLst>
      <p:ext uri="{BB962C8B-B14F-4D97-AF65-F5344CB8AC3E}">
        <p14:creationId xmlns:p14="http://schemas.microsoft.com/office/powerpoint/2010/main" val="222787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Apps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Features of API Apps:</a:t>
            </a:r>
          </a:p>
          <a:p>
            <a:pPr lvl="1"/>
            <a:r>
              <a:rPr lang="en-US" kern="0" dirty="0">
                <a:solidFill>
                  <a:srgbClr val="000000"/>
                </a:solidFill>
              </a:rPr>
              <a:t>Visual Studio integration</a:t>
            </a:r>
          </a:p>
          <a:p>
            <a:pPr lvl="1"/>
            <a:r>
              <a:rPr lang="en-US" kern="0" dirty="0">
                <a:solidFill>
                  <a:srgbClr val="000000"/>
                </a:solidFill>
              </a:rPr>
              <a:t>Consumption model</a:t>
            </a:r>
          </a:p>
          <a:p>
            <a:pPr lvl="1"/>
            <a:r>
              <a:rPr lang="en-US" kern="0" dirty="0">
                <a:solidFill>
                  <a:srgbClr val="000000"/>
                </a:solidFill>
              </a:rPr>
              <a:t>Bring your existing API </a:t>
            </a:r>
          </a:p>
          <a:p>
            <a:pPr lvl="1"/>
            <a:r>
              <a:rPr lang="en-US" kern="0" dirty="0">
                <a:solidFill>
                  <a:srgbClr val="000000"/>
                </a:solidFill>
              </a:rPr>
              <a:t>Support for Swagger metadata</a:t>
            </a:r>
          </a:p>
          <a:p>
            <a:pPr lvl="1"/>
            <a:r>
              <a:rPr lang="en-US" kern="0" dirty="0">
                <a:solidFill>
                  <a:srgbClr val="000000"/>
                </a:solidFill>
              </a:rPr>
              <a:t>Support for cross-origin resource sharing</a:t>
            </a:r>
          </a:p>
          <a:p>
            <a:pPr lvl="1"/>
            <a:r>
              <a:rPr lang="en-US" kern="0" dirty="0">
                <a:solidFill>
                  <a:srgbClr val="000000"/>
                </a:solidFill>
              </a:rPr>
              <a:t>Triggering actions</a:t>
            </a:r>
          </a:p>
          <a:p>
            <a:pPr marL="0" indent="0">
              <a:buNone/>
            </a:pPr>
            <a:endParaRPr lang="en-US" kern="0" dirty="0">
              <a:solidFill>
                <a:srgbClr val="000000"/>
              </a:solidFill>
            </a:endParaRPr>
          </a:p>
        </p:txBody>
      </p:sp>
    </p:spTree>
    <p:extLst>
      <p:ext uri="{BB962C8B-B14F-4D97-AF65-F5344CB8AC3E}">
        <p14:creationId xmlns:p14="http://schemas.microsoft.com/office/powerpoint/2010/main" val="221398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600" dirty="0"/>
              <a:t>Comparing the Web Apps feature, Azure VMs hosting web sites, and Azure Cloud Services</a:t>
            </a:r>
          </a:p>
        </p:txBody>
      </p:sp>
      <p:sp>
        <p:nvSpPr>
          <p:cNvPr id="4" name="Content Placeholder 2" descr="Illustrative comparison of ease of use versus control features of each of the three main Azure services: Web Apps, Cloud Services, and Virtual Machines. For each service, an arrow rotating on an axis represents the ease of use and control. Arrows positioned farther to the right indicate an improved ease of maintenance or higher level of control. Web apps are easiest to use but provide the least amount of control. For Cloud Services, the ease of use and control are in the middle of the scale. Virtual Machines involve the highest management overhead but offer the most control."/>
          <p:cNvSpPr>
            <a:spLocks noGrp="1"/>
          </p:cNvSpPr>
          <p:nvPr/>
        </p:nvSpPr>
        <p:spPr bwMode="auto">
          <a:xfrm>
            <a:off x="1833666" y="1024844"/>
            <a:ext cx="8910535"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sz="2400" dirty="0">
                <a:solidFill>
                  <a:srgbClr val="000000"/>
                </a:solidFill>
              </a:rPr>
              <a:t>If you want to host a web application in Microsoft Azure, you can choose to use virtual machines, web apps, or cloud services</a:t>
            </a:r>
          </a:p>
          <a:p>
            <a:pPr marL="0" indent="0">
              <a:buNone/>
            </a:pPr>
            <a:r>
              <a:rPr lang="en-GB" sz="2400" dirty="0">
                <a:solidFill>
                  <a:srgbClr val="000000"/>
                </a:solidFill>
              </a:rPr>
              <a:t>                               Ease of use              Control</a:t>
            </a:r>
          </a:p>
          <a:p>
            <a:pPr marL="0" indent="0">
              <a:buNone/>
            </a:pPr>
            <a:endParaRPr lang="en-GB" sz="2400" dirty="0">
              <a:solidFill>
                <a:srgbClr val="000000"/>
              </a:solidFill>
            </a:endParaRPr>
          </a:p>
          <a:p>
            <a:pPr marL="0" indent="0">
              <a:buNone/>
            </a:pPr>
            <a:endParaRPr lang="en-GB" sz="2400" dirty="0">
              <a:solidFill>
                <a:srgbClr val="000000"/>
              </a:solidFill>
            </a:endParaRPr>
          </a:p>
          <a:p>
            <a:pPr marL="0" indent="0">
              <a:spcBef>
                <a:spcPts val="0"/>
              </a:spcBef>
              <a:buNone/>
            </a:pPr>
            <a:r>
              <a:rPr lang="en-GB" sz="2400" dirty="0">
                <a:solidFill>
                  <a:srgbClr val="000000"/>
                </a:solidFill>
              </a:rPr>
              <a:t>                        </a:t>
            </a:r>
            <a:r>
              <a:rPr lang="en-GB" sz="3600" dirty="0">
                <a:solidFill>
                  <a:srgbClr val="000000"/>
                </a:solidFill>
              </a:rPr>
              <a:t>-                 </a:t>
            </a:r>
            <a:r>
              <a:rPr lang="en-GB" dirty="0">
                <a:solidFill>
                  <a:srgbClr val="000000"/>
                </a:solidFill>
              </a:rPr>
              <a:t>+   </a:t>
            </a:r>
            <a:r>
              <a:rPr lang="en-GB" sz="3600" dirty="0">
                <a:solidFill>
                  <a:srgbClr val="000000"/>
                </a:solidFill>
              </a:rPr>
              <a:t>-                 </a:t>
            </a:r>
            <a:r>
              <a:rPr lang="en-GB" dirty="0">
                <a:solidFill>
                  <a:srgbClr val="000000"/>
                </a:solidFill>
              </a:rPr>
              <a:t>+</a:t>
            </a:r>
          </a:p>
          <a:p>
            <a:pPr marL="0" indent="0">
              <a:spcBef>
                <a:spcPts val="0"/>
              </a:spcBef>
              <a:buNone/>
            </a:pPr>
            <a:endParaRPr lang="en-GB" dirty="0">
              <a:solidFill>
                <a:srgbClr val="000000"/>
              </a:solidFill>
            </a:endParaRPr>
          </a:p>
          <a:p>
            <a:pPr marL="0" indent="0">
              <a:spcBef>
                <a:spcPts val="0"/>
              </a:spcBef>
              <a:buNone/>
            </a:pPr>
            <a:endParaRPr lang="en-GB" sz="3600" dirty="0">
              <a:solidFill>
                <a:srgbClr val="000000"/>
              </a:solidFill>
            </a:endParaRPr>
          </a:p>
          <a:p>
            <a:pPr marL="0" indent="0">
              <a:spcBef>
                <a:spcPts val="0"/>
              </a:spcBef>
              <a:buNone/>
            </a:pPr>
            <a:r>
              <a:rPr lang="en-GB" sz="3600" dirty="0">
                <a:solidFill>
                  <a:srgbClr val="000000"/>
                </a:solidFill>
              </a:rPr>
              <a:t>                -                 </a:t>
            </a:r>
            <a:r>
              <a:rPr lang="en-GB" dirty="0">
                <a:solidFill>
                  <a:srgbClr val="000000"/>
                </a:solidFill>
              </a:rPr>
              <a:t>+</a:t>
            </a:r>
            <a:r>
              <a:rPr lang="en-GB" sz="3600" dirty="0">
                <a:solidFill>
                  <a:srgbClr val="000000"/>
                </a:solidFill>
              </a:rPr>
              <a:t>   -                 </a:t>
            </a:r>
            <a:r>
              <a:rPr lang="en-GB" dirty="0">
                <a:solidFill>
                  <a:srgbClr val="000000"/>
                </a:solidFill>
              </a:rPr>
              <a:t>+</a:t>
            </a:r>
            <a:r>
              <a:rPr lang="en-GB" sz="3600" dirty="0">
                <a:solidFill>
                  <a:srgbClr val="000000"/>
                </a:solidFill>
              </a:rPr>
              <a:t> </a:t>
            </a:r>
          </a:p>
          <a:p>
            <a:pPr marL="0" indent="0">
              <a:spcBef>
                <a:spcPts val="0"/>
              </a:spcBef>
              <a:buNone/>
            </a:pPr>
            <a:r>
              <a:rPr lang="en-GB" sz="3600" dirty="0">
                <a:solidFill>
                  <a:srgbClr val="000000"/>
                </a:solidFill>
              </a:rPr>
              <a:t>                </a:t>
            </a:r>
          </a:p>
          <a:p>
            <a:pPr marL="0" indent="0">
              <a:spcBef>
                <a:spcPts val="0"/>
              </a:spcBef>
              <a:buNone/>
            </a:pPr>
            <a:endParaRPr lang="en-GB" sz="3600" dirty="0">
              <a:solidFill>
                <a:srgbClr val="000000"/>
              </a:solidFill>
            </a:endParaRPr>
          </a:p>
          <a:p>
            <a:pPr marL="0" indent="0">
              <a:spcBef>
                <a:spcPts val="0"/>
              </a:spcBef>
              <a:buNone/>
            </a:pPr>
            <a:r>
              <a:rPr lang="en-GB" sz="3600" dirty="0">
                <a:solidFill>
                  <a:srgbClr val="000000"/>
                </a:solidFill>
              </a:rPr>
              <a:t>                -                 </a:t>
            </a:r>
            <a:r>
              <a:rPr lang="en-GB" dirty="0">
                <a:solidFill>
                  <a:srgbClr val="000000"/>
                </a:solidFill>
              </a:rPr>
              <a:t>+</a:t>
            </a:r>
            <a:r>
              <a:rPr lang="en-GB" sz="3600" dirty="0">
                <a:solidFill>
                  <a:srgbClr val="000000"/>
                </a:solidFill>
              </a:rPr>
              <a:t>   -                 </a:t>
            </a:r>
            <a:r>
              <a:rPr lang="en-GB" dirty="0">
                <a:solidFill>
                  <a:srgbClr val="000000"/>
                </a:solidFill>
              </a:rPr>
              <a:t>+</a:t>
            </a:r>
          </a:p>
        </p:txBody>
      </p:sp>
      <p:pic>
        <p:nvPicPr>
          <p:cNvPr id="5" name="Picture 4" descr="Illustrative comparison of ease of use versus control features of each of the three main Azure services: Web Apps, Cloud Services, and Virtual Machines. For each service, an arrow rotating on an axis represents the ease of use and control. Arrows positioned farther to the right indicate an improved ease of maintenance or higher level of control. Web apps are easiest to use but provide the least amount of control. For Cloud Services, the ease of use and control are in the middle of the scale. Virtual Machines involve the highest management overhead but offer the most control."/>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86201" y="2400741"/>
            <a:ext cx="5054535" cy="431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6200000">
            <a:off x="4556012" y="4270496"/>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7" name="Right Arrow 6"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6200000">
            <a:off x="7441695" y="4250618"/>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8" name="Right Arrow 7"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9771614">
            <a:off x="5058969" y="3116086"/>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9" name="Right Arrow 8"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9686211">
            <a:off x="7990849" y="6092882"/>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10" name="Right Arrow 9"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2566366">
            <a:off x="4100755" y="6116375"/>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11" name="Right Arrow 10"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2566366">
            <a:off x="6927162" y="3090494"/>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12" name="TextBox 1"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txBox="1"/>
          <p:nvPr/>
        </p:nvSpPr>
        <p:spPr>
          <a:xfrm>
            <a:off x="1928786" y="3072036"/>
            <a:ext cx="1728815"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2400" b="0" dirty="0">
                <a:solidFill>
                  <a:srgbClr val="000000"/>
                </a:solidFill>
                <a:latin typeface="Segoe UI" panose="020B0502040204020203" pitchFamily="34" charset="0"/>
                <a:cs typeface="Segoe UI" panose="020B0502040204020203" pitchFamily="34" charset="0"/>
              </a:rPr>
              <a:t>Web Apps</a:t>
            </a:r>
          </a:p>
        </p:txBody>
      </p:sp>
      <p:sp>
        <p:nvSpPr>
          <p:cNvPr id="13" name="TextBox 11"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txBox="1"/>
          <p:nvPr/>
        </p:nvSpPr>
        <p:spPr>
          <a:xfrm>
            <a:off x="1928785" y="4474771"/>
            <a:ext cx="1282890" cy="83099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2400" b="0" dirty="0">
                <a:solidFill>
                  <a:srgbClr val="000000"/>
                </a:solidFill>
                <a:latin typeface="Segoe UI" panose="020B0502040204020203" pitchFamily="34" charset="0"/>
                <a:cs typeface="Segoe UI" panose="020B0502040204020203" pitchFamily="34" charset="0"/>
              </a:rPr>
              <a:t>Cloud Services </a:t>
            </a:r>
          </a:p>
        </p:txBody>
      </p:sp>
      <p:sp>
        <p:nvSpPr>
          <p:cNvPr id="14" name="TextBox 12"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txBox="1"/>
          <p:nvPr/>
        </p:nvSpPr>
        <p:spPr>
          <a:xfrm>
            <a:off x="1875357" y="5895060"/>
            <a:ext cx="1633085" cy="83099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2400" b="0" dirty="0">
                <a:solidFill>
                  <a:srgbClr val="000000"/>
                </a:solidFill>
                <a:latin typeface="Segoe UI" panose="020B0502040204020203" pitchFamily="34" charset="0"/>
                <a:cs typeface="Segoe UI" panose="020B0502040204020203" pitchFamily="34" charset="0"/>
              </a:rPr>
              <a:t>Virtual Machines </a:t>
            </a:r>
          </a:p>
        </p:txBody>
      </p:sp>
    </p:spTree>
    <p:extLst>
      <p:ext uri="{BB962C8B-B14F-4D97-AF65-F5344CB8AC3E}">
        <p14:creationId xmlns:p14="http://schemas.microsoft.com/office/powerpoint/2010/main" val="247339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App Service plans</a:t>
            </a:r>
          </a:p>
        </p:txBody>
      </p:sp>
      <p:graphicFrame>
        <p:nvGraphicFramePr>
          <p:cNvPr id="4" name="Content Placeholder 7"/>
          <p:cNvGraphicFramePr>
            <a:graphicFrameLocks/>
          </p:cNvGraphicFramePr>
          <p:nvPr>
            <p:extLst/>
          </p:nvPr>
        </p:nvGraphicFramePr>
        <p:xfrm>
          <a:off x="1777996" y="1020764"/>
          <a:ext cx="8585208" cy="5557835"/>
        </p:xfrm>
        <a:graphic>
          <a:graphicData uri="http://schemas.openxmlformats.org/drawingml/2006/table">
            <a:tbl>
              <a:tblPr firstRow="1" bandRow="1">
                <a:tableStyleId>{21E4AEA4-8DFA-4A89-87EB-49C32662AFE0}</a:tableStyleId>
              </a:tblPr>
              <a:tblGrid>
                <a:gridCol w="1073151">
                  <a:extLst>
                    <a:ext uri="{9D8B030D-6E8A-4147-A177-3AD203B41FA5}">
                      <a16:colId xmlns:a16="http://schemas.microsoft.com/office/drawing/2014/main" val="3772795314"/>
                    </a:ext>
                  </a:extLst>
                </a:gridCol>
                <a:gridCol w="1073151">
                  <a:extLst>
                    <a:ext uri="{9D8B030D-6E8A-4147-A177-3AD203B41FA5}">
                      <a16:colId xmlns:a16="http://schemas.microsoft.com/office/drawing/2014/main" val="330785066"/>
                    </a:ext>
                  </a:extLst>
                </a:gridCol>
                <a:gridCol w="1073151">
                  <a:extLst>
                    <a:ext uri="{9D8B030D-6E8A-4147-A177-3AD203B41FA5}">
                      <a16:colId xmlns:a16="http://schemas.microsoft.com/office/drawing/2014/main" val="3979094647"/>
                    </a:ext>
                  </a:extLst>
                </a:gridCol>
                <a:gridCol w="1073151">
                  <a:extLst>
                    <a:ext uri="{9D8B030D-6E8A-4147-A177-3AD203B41FA5}">
                      <a16:colId xmlns:a16="http://schemas.microsoft.com/office/drawing/2014/main" val="3224508177"/>
                    </a:ext>
                  </a:extLst>
                </a:gridCol>
                <a:gridCol w="1073151">
                  <a:extLst>
                    <a:ext uri="{9D8B030D-6E8A-4147-A177-3AD203B41FA5}">
                      <a16:colId xmlns:a16="http://schemas.microsoft.com/office/drawing/2014/main" val="3167959485"/>
                    </a:ext>
                  </a:extLst>
                </a:gridCol>
                <a:gridCol w="1073151">
                  <a:extLst>
                    <a:ext uri="{9D8B030D-6E8A-4147-A177-3AD203B41FA5}">
                      <a16:colId xmlns:a16="http://schemas.microsoft.com/office/drawing/2014/main" val="4041325291"/>
                    </a:ext>
                  </a:extLst>
                </a:gridCol>
                <a:gridCol w="1073151">
                  <a:extLst>
                    <a:ext uri="{9D8B030D-6E8A-4147-A177-3AD203B41FA5}">
                      <a16:colId xmlns:a16="http://schemas.microsoft.com/office/drawing/2014/main" val="3430734127"/>
                    </a:ext>
                  </a:extLst>
                </a:gridCol>
                <a:gridCol w="1073151">
                  <a:extLst>
                    <a:ext uri="{9D8B030D-6E8A-4147-A177-3AD203B41FA5}">
                      <a16:colId xmlns:a16="http://schemas.microsoft.com/office/drawing/2014/main" val="2550132786"/>
                    </a:ext>
                  </a:extLst>
                </a:gridCol>
              </a:tblGrid>
              <a:tr h="485381">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Tier</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Free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Shared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Basic</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Standard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Premium</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Premium V2</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Isolated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375511019"/>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Websites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10</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100</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807937072"/>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Storage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50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250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250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 TB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933923218"/>
                  </a:ext>
                </a:extLst>
              </a:tr>
              <a:tr h="58629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Compute instance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Shared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Shared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691971071"/>
                  </a:ext>
                </a:extLst>
              </a:tr>
              <a:tr h="58629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Custom domains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638290057"/>
                  </a:ext>
                </a:extLst>
              </a:tr>
              <a:tr h="838239">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SSL for custom domains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3484026701"/>
                  </a:ext>
                </a:extLst>
              </a:tr>
              <a:tr h="838239">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Integrated load balancer</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3340486748"/>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AlwaysOn</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538262507"/>
                  </a:ext>
                </a:extLst>
              </a:tr>
              <a:tr h="58629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Staged publishing</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639786116"/>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SLA</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None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None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593769561"/>
                  </a:ext>
                </a:extLst>
              </a:tr>
            </a:tbl>
          </a:graphicData>
        </a:graphic>
      </p:graphicFrame>
    </p:spTree>
    <p:extLst>
      <p:ext uri="{BB962C8B-B14F-4D97-AF65-F5344CB8AC3E}">
        <p14:creationId xmlns:p14="http://schemas.microsoft.com/office/powerpoint/2010/main" val="376610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and scaling web apps</a:t>
            </a:r>
          </a:p>
        </p:txBody>
      </p:sp>
      <p:sp>
        <p:nvSpPr>
          <p:cNvPr id="4" name="Content Placeholder 2"/>
          <p:cNvSpPr>
            <a:spLocks noGrp="1"/>
          </p:cNvSpPr>
          <p:nvPr/>
        </p:nvSpPr>
        <p:spPr bwMode="auto">
          <a:xfrm>
            <a:off x="1828802" y="1021215"/>
            <a:ext cx="866774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General (frameworks, managed pipeline, platform, web sockets, Always On)</a:t>
            </a:r>
          </a:p>
          <a:p>
            <a:r>
              <a:rPr lang="en-US" sz="2000" dirty="0">
                <a:solidFill>
                  <a:srgbClr val="000000"/>
                </a:solidFill>
              </a:rPr>
              <a:t>Auto swap</a:t>
            </a:r>
          </a:p>
          <a:p>
            <a:r>
              <a:rPr lang="en-US" sz="2000" dirty="0">
                <a:solidFill>
                  <a:srgbClr val="000000"/>
                </a:solidFill>
              </a:rPr>
              <a:t>Debugging (VS 2012 and newer)</a:t>
            </a:r>
          </a:p>
          <a:p>
            <a:r>
              <a:rPr lang="en-US" sz="2000" dirty="0">
                <a:solidFill>
                  <a:srgbClr val="000000"/>
                </a:solidFill>
              </a:rPr>
              <a:t>App settings </a:t>
            </a:r>
          </a:p>
          <a:p>
            <a:r>
              <a:rPr lang="en-US" sz="2000" dirty="0">
                <a:solidFill>
                  <a:srgbClr val="000000"/>
                </a:solidFill>
              </a:rPr>
              <a:t>Connection strings</a:t>
            </a:r>
          </a:p>
          <a:p>
            <a:r>
              <a:rPr lang="en-US" sz="2000" dirty="0">
                <a:solidFill>
                  <a:srgbClr val="000000"/>
                </a:solidFill>
              </a:rPr>
              <a:t>Default documents</a:t>
            </a:r>
          </a:p>
          <a:p>
            <a:r>
              <a:rPr lang="en-US" sz="2000" dirty="0">
                <a:solidFill>
                  <a:srgbClr val="000000"/>
                </a:solidFill>
              </a:rPr>
              <a:t>Handler mappings</a:t>
            </a:r>
          </a:p>
          <a:p>
            <a:r>
              <a:rPr lang="en-US" sz="2000" dirty="0">
                <a:solidFill>
                  <a:srgbClr val="000000"/>
                </a:solidFill>
              </a:rPr>
              <a:t>Virtual applications and directories</a:t>
            </a:r>
          </a:p>
          <a:p>
            <a:r>
              <a:rPr lang="en-US" sz="2000" dirty="0">
                <a:solidFill>
                  <a:srgbClr val="000000"/>
                </a:solidFill>
              </a:rPr>
              <a:t>WebJobs</a:t>
            </a:r>
          </a:p>
          <a:p>
            <a:r>
              <a:rPr lang="en-US" sz="2000" dirty="0">
                <a:solidFill>
                  <a:srgbClr val="000000"/>
                </a:solidFill>
              </a:rPr>
              <a:t>Scaling up: increasing a pricing tier</a:t>
            </a:r>
          </a:p>
          <a:p>
            <a:r>
              <a:rPr lang="en-US" sz="2000" dirty="0">
                <a:solidFill>
                  <a:srgbClr val="000000"/>
                </a:solidFill>
              </a:rPr>
              <a:t>Scaling out:</a:t>
            </a:r>
          </a:p>
          <a:p>
            <a:pPr lvl="1"/>
            <a:r>
              <a:rPr lang="en-US" sz="1800" dirty="0">
                <a:solidFill>
                  <a:srgbClr val="000000"/>
                </a:solidFill>
              </a:rPr>
              <a:t>Free and Shared. Not supported (but you can scale them up)</a:t>
            </a:r>
          </a:p>
          <a:p>
            <a:pPr lvl="1"/>
            <a:r>
              <a:rPr lang="en-US" sz="1800" dirty="0">
                <a:solidFill>
                  <a:srgbClr val="000000"/>
                </a:solidFill>
              </a:rPr>
              <a:t>Basic. Manual (instance size, instance count)</a:t>
            </a:r>
          </a:p>
          <a:p>
            <a:pPr lvl="1"/>
            <a:r>
              <a:rPr lang="en-US" sz="1800" dirty="0">
                <a:solidFill>
                  <a:srgbClr val="000000"/>
                </a:solidFill>
              </a:rPr>
              <a:t>Standard and Premium. Automatic (instance size, instance count, and autoscaling)</a:t>
            </a:r>
          </a:p>
        </p:txBody>
      </p:sp>
    </p:spTree>
    <p:extLst>
      <p:ext uri="{BB962C8B-B14F-4D97-AF65-F5344CB8AC3E}">
        <p14:creationId xmlns:p14="http://schemas.microsoft.com/office/powerpoint/2010/main" val="132027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WebJobs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WebJobs are scripts that run:</a:t>
            </a:r>
          </a:p>
          <a:p>
            <a:pPr marL="365760" lvl="1"/>
            <a:r>
              <a:rPr lang="en-US" sz="2000" kern="0" dirty="0">
                <a:solidFill>
                  <a:srgbClr val="000000"/>
                </a:solidFill>
              </a:rPr>
              <a:t>Continuously</a:t>
            </a:r>
          </a:p>
          <a:p>
            <a:pPr marL="365760" lvl="1"/>
            <a:r>
              <a:rPr lang="en-US" sz="2000" kern="0" dirty="0">
                <a:solidFill>
                  <a:srgbClr val="000000"/>
                </a:solidFill>
              </a:rPr>
              <a:t>Triggered</a:t>
            </a:r>
          </a:p>
          <a:p>
            <a:pPr marL="761047" lvl="2"/>
            <a:r>
              <a:rPr lang="en-US" sz="1800" kern="0" dirty="0">
                <a:solidFill>
                  <a:srgbClr val="000000"/>
                </a:solidFill>
              </a:rPr>
              <a:t>Scheduled</a:t>
            </a:r>
          </a:p>
          <a:p>
            <a:pPr marL="761047" lvl="2"/>
            <a:r>
              <a:rPr lang="en-US" sz="1800" kern="0" dirty="0">
                <a:solidFill>
                  <a:srgbClr val="000000"/>
                </a:solidFill>
              </a:rPr>
              <a:t>Manual</a:t>
            </a:r>
          </a:p>
          <a:p>
            <a:pPr lvl="0"/>
            <a:r>
              <a:rPr lang="en-US" sz="2400" kern="0" dirty="0">
                <a:solidFill>
                  <a:srgbClr val="000000"/>
                </a:solidFill>
              </a:rPr>
              <a:t>WebJobs can be:</a:t>
            </a:r>
          </a:p>
          <a:p>
            <a:pPr marL="365760" lvl="1"/>
            <a:r>
              <a:rPr lang="en-US" sz="2000" kern="0" dirty="0">
                <a:solidFill>
                  <a:srgbClr val="000000"/>
                </a:solidFill>
              </a:rPr>
              <a:t>Batch files (.cmd, .bat)</a:t>
            </a:r>
          </a:p>
          <a:p>
            <a:pPr marL="365760" lvl="1"/>
            <a:r>
              <a:rPr lang="en-US" sz="2000" kern="0" dirty="0">
                <a:solidFill>
                  <a:srgbClr val="000000"/>
                </a:solidFill>
              </a:rPr>
              <a:t>PowerShell scripts (.ps1)</a:t>
            </a:r>
          </a:p>
          <a:p>
            <a:pPr marL="365760" lvl="1"/>
            <a:r>
              <a:rPr lang="en-US" sz="2000" kern="0" dirty="0">
                <a:solidFill>
                  <a:srgbClr val="000000"/>
                </a:solidFill>
              </a:rPr>
              <a:t>Bash shell scripts (.sh)</a:t>
            </a:r>
          </a:p>
          <a:p>
            <a:pPr marL="365760" lvl="1"/>
            <a:r>
              <a:rPr lang="en-US" sz="2000" kern="0" dirty="0">
                <a:solidFill>
                  <a:srgbClr val="000000"/>
                </a:solidFill>
              </a:rPr>
              <a:t>PHP scripts (.php)</a:t>
            </a:r>
          </a:p>
          <a:p>
            <a:pPr marL="365760" lvl="1"/>
            <a:r>
              <a:rPr lang="en-US" sz="2000" kern="0" dirty="0">
                <a:solidFill>
                  <a:srgbClr val="000000"/>
                </a:solidFill>
              </a:rPr>
              <a:t>Python scripts (.py)</a:t>
            </a:r>
          </a:p>
          <a:p>
            <a:pPr marL="365760" lvl="1"/>
            <a:r>
              <a:rPr lang="en-US" sz="2000" kern="0" dirty="0">
                <a:solidFill>
                  <a:srgbClr val="000000"/>
                </a:solidFill>
              </a:rPr>
              <a:t>Node.js JavaScripts (.js)</a:t>
            </a:r>
          </a:p>
          <a:p>
            <a:pPr marL="365760" lvl="1"/>
            <a:r>
              <a:rPr lang="en-US" sz="2000" kern="0" dirty="0">
                <a:solidFill>
                  <a:srgbClr val="000000"/>
                </a:solidFill>
              </a:rPr>
              <a:t>JavaScript (.jar)</a:t>
            </a:r>
          </a:p>
        </p:txBody>
      </p:sp>
    </p:spTree>
    <p:extLst>
      <p:ext uri="{BB962C8B-B14F-4D97-AF65-F5344CB8AC3E}">
        <p14:creationId xmlns:p14="http://schemas.microsoft.com/office/powerpoint/2010/main" val="299454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D7A86C12-65CF-445A-A889-2F6D02BC8408}"/>
              </a:ext>
            </a:extLst>
          </p:cNvPr>
          <p:cNvSpPr>
            <a:spLocks noGrp="1"/>
          </p:cNvSpPr>
          <p:nvPr>
            <p:ph idx="1"/>
          </p:nvPr>
        </p:nvSpPr>
        <p:spPr/>
        <p:txBody>
          <a:bodyPr>
            <a:normAutofit/>
          </a:bodyPr>
          <a:lstStyle/>
          <a:p>
            <a:pPr marL="0" indent="0">
              <a:buNone/>
            </a:pPr>
            <a:r>
              <a:rPr lang="en-US" dirty="0"/>
              <a:t>Scale Up – Change pricing tiers: Free, Shared, Basic, Standard, Premium</a:t>
            </a:r>
          </a:p>
          <a:p>
            <a:pPr marL="0" indent="0">
              <a:buNone/>
            </a:pPr>
            <a:r>
              <a:rPr lang="en-US" dirty="0"/>
              <a:t>Scale Out – Change instance count: manually, auto</a:t>
            </a:r>
          </a:p>
          <a:p>
            <a:pPr marL="0" indent="0">
              <a:buNone/>
            </a:pPr>
            <a:endParaRPr lang="en-US" dirty="0"/>
          </a:p>
          <a:p>
            <a:pPr marL="0" indent="0">
              <a:buNone/>
            </a:pPr>
            <a:r>
              <a:rPr lang="en-US" dirty="0"/>
              <a:t>Scaling condition rules: Scheduled or Metric</a:t>
            </a:r>
          </a:p>
          <a:p>
            <a:pPr marL="0" indent="0">
              <a:buNone/>
            </a:pPr>
            <a:endParaRPr lang="en-US" dirty="0"/>
          </a:p>
          <a:p>
            <a:pPr marL="0" indent="0">
              <a:buNone/>
            </a:pPr>
            <a:endParaRPr lang="en-US" dirty="0"/>
          </a:p>
          <a:p>
            <a:pPr marL="0" indent="0">
              <a:buNone/>
            </a:pPr>
            <a:r>
              <a:rPr lang="en-US" dirty="0"/>
              <a:t>Can have multiple condition rules</a:t>
            </a:r>
          </a:p>
          <a:p>
            <a:pPr marL="0" indent="0">
              <a:buNone/>
            </a:pPr>
            <a:r>
              <a:rPr lang="en-US" dirty="0"/>
              <a:t>Can notify via email or </a:t>
            </a:r>
            <a:r>
              <a:rPr lang="en-US" dirty="0" err="1"/>
              <a:t>webhook</a:t>
            </a:r>
            <a:r>
              <a:rPr lang="en-US" dirty="0"/>
              <a:t> when </a:t>
            </a:r>
            <a:r>
              <a:rPr lang="en-US" dirty="0" err="1"/>
              <a:t>autoscale</a:t>
            </a:r>
            <a:r>
              <a:rPr lang="en-US" dirty="0"/>
              <a:t> events occur</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493544" y="2913829"/>
            <a:ext cx="4210776" cy="2442472"/>
          </a:xfrm>
          <a:prstGeom prst="rect">
            <a:avLst/>
          </a:prstGeom>
        </p:spPr>
      </p:pic>
    </p:spTree>
    <p:extLst>
      <p:ext uri="{BB962C8B-B14F-4D97-AF65-F5344CB8AC3E}">
        <p14:creationId xmlns:p14="http://schemas.microsoft.com/office/powerpoint/2010/main" val="2216942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dirty="0"/>
              <a:t>Deploy Azure Web Apps to Multiple Regions</a:t>
            </a:r>
          </a:p>
        </p:txBody>
      </p:sp>
      <p:sp>
        <p:nvSpPr>
          <p:cNvPr id="3" name="Content Placeholder 2">
            <a:extLst>
              <a:ext uri="{FF2B5EF4-FFF2-40B4-BE49-F238E27FC236}">
                <a16:creationId xmlns:a16="http://schemas.microsoft.com/office/drawing/2014/main" id="{F3D0F589-4BF4-4BF1-8CB1-F3E415D5EEC0}"/>
              </a:ext>
            </a:extLst>
          </p:cNvPr>
          <p:cNvSpPr>
            <a:spLocks noGrp="1"/>
          </p:cNvSpPr>
          <p:nvPr>
            <p:ph idx="1"/>
          </p:nvPr>
        </p:nvSpPr>
        <p:spPr/>
        <p:txBody>
          <a:bodyPr/>
          <a:lstStyle/>
          <a:p>
            <a:pPr marL="0" indent="0">
              <a:buNone/>
            </a:pPr>
            <a:r>
              <a:rPr lang="en-US" dirty="0"/>
              <a:t>Traffic Manager for routing traffic between regions</a:t>
            </a:r>
          </a:p>
          <a:p>
            <a:pPr marL="0" indent="0">
              <a:buNone/>
            </a:pPr>
            <a:r>
              <a:rPr lang="en-US" dirty="0"/>
              <a:t>    Performance – for directing user to closest region</a:t>
            </a:r>
            <a:br>
              <a:rPr lang="en-US" dirty="0"/>
            </a:br>
            <a:r>
              <a:rPr lang="en-US" dirty="0"/>
              <a:t>    Failover – for secondary site</a:t>
            </a:r>
            <a:br>
              <a:rPr lang="en-US" dirty="0"/>
            </a:br>
            <a:r>
              <a:rPr lang="en-US" dirty="0"/>
              <a:t>    Round Robin – for balancing traffic</a:t>
            </a:r>
          </a:p>
          <a:p>
            <a:pPr marL="0" indent="0">
              <a:buNone/>
            </a:pPr>
            <a:r>
              <a:rPr lang="en-US" dirty="0"/>
              <a:t>CDN</a:t>
            </a:r>
          </a:p>
          <a:p>
            <a:pPr marL="0" indent="0">
              <a:buNone/>
            </a:pPr>
            <a:r>
              <a:rPr lang="en-US" dirty="0"/>
              <a:t>    Places static content close</a:t>
            </a:r>
            <a:br>
              <a:rPr lang="en-US" dirty="0"/>
            </a:br>
            <a:r>
              <a:rPr lang="en-US" dirty="0"/>
              <a:t>    to user (images, media, </a:t>
            </a:r>
            <a:r>
              <a:rPr lang="en-US" dirty="0" err="1"/>
              <a:t>etc</a:t>
            </a:r>
            <a:r>
              <a:rPr lang="en-US" dirty="0"/>
              <a:t>)</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364887" y="3467295"/>
            <a:ext cx="6514286" cy="3123809"/>
          </a:xfrm>
          <a:prstGeom prst="rect">
            <a:avLst/>
          </a:prstGeom>
        </p:spPr>
      </p:pic>
    </p:spTree>
    <p:extLst>
      <p:ext uri="{BB962C8B-B14F-4D97-AF65-F5344CB8AC3E}">
        <p14:creationId xmlns:p14="http://schemas.microsoft.com/office/powerpoint/2010/main" val="2331064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Kudu</a:t>
            </a:r>
          </a:p>
        </p:txBody>
      </p:sp>
      <p:sp>
        <p:nvSpPr>
          <p:cNvPr id="4" name="Content Placeholder 2"/>
          <p:cNvSpPr txBox="1">
            <a:spLocks/>
          </p:cNvSpPr>
          <p:nvPr/>
        </p:nvSpPr>
        <p:spPr>
          <a:xfrm>
            <a:off x="1738010" y="1021215"/>
            <a:ext cx="875489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Kudu:</a:t>
            </a:r>
          </a:p>
          <a:p>
            <a:pPr marL="365760" lvl="1"/>
            <a:r>
              <a:rPr lang="en-US" kern="0" dirty="0">
                <a:solidFill>
                  <a:srgbClr val="000000"/>
                </a:solidFill>
              </a:rPr>
              <a:t>Provides Git support for web apps</a:t>
            </a:r>
          </a:p>
          <a:p>
            <a:pPr marL="365760" lvl="1"/>
            <a:r>
              <a:rPr lang="en-US" kern="0" dirty="0">
                <a:solidFill>
                  <a:srgbClr val="000000"/>
                </a:solidFill>
              </a:rPr>
              <a:t>Runs WebJobs</a:t>
            </a:r>
          </a:p>
          <a:p>
            <a:pPr marL="365760" lvl="1"/>
            <a:r>
              <a:rPr lang="en-US" kern="0" dirty="0">
                <a:solidFill>
                  <a:srgbClr val="000000"/>
                </a:solidFill>
              </a:rPr>
              <a:t>Implements a diagnostic and troubleshooting user interface</a:t>
            </a:r>
          </a:p>
          <a:p>
            <a:pPr lvl="0"/>
            <a:r>
              <a:rPr lang="en-US" kern="0" dirty="0">
                <a:solidFill>
                  <a:srgbClr val="000000"/>
                </a:solidFill>
              </a:rPr>
              <a:t>To access the Kudu user interface for a web app, enter https://mysite.scm.azurewebsites.net</a:t>
            </a:r>
          </a:p>
          <a:p>
            <a:pPr lvl="0"/>
            <a:r>
              <a:rPr lang="en-US" kern="0" dirty="0">
                <a:solidFill>
                  <a:srgbClr val="000000"/>
                </a:solidFill>
              </a:rPr>
              <a:t>In the Kudu user interface, you can:</a:t>
            </a:r>
          </a:p>
          <a:p>
            <a:pPr marL="365760" lvl="1"/>
            <a:r>
              <a:rPr lang="en-US" kern="0" dirty="0">
                <a:solidFill>
                  <a:srgbClr val="000000"/>
                </a:solidFill>
              </a:rPr>
              <a:t>Run commands</a:t>
            </a:r>
          </a:p>
          <a:p>
            <a:pPr marL="365760" lvl="1"/>
            <a:r>
              <a:rPr lang="en-US" kern="0" dirty="0">
                <a:solidFill>
                  <a:srgbClr val="000000"/>
                </a:solidFill>
              </a:rPr>
              <a:t>View processes</a:t>
            </a:r>
          </a:p>
          <a:p>
            <a:pPr marL="365760" lvl="1"/>
            <a:r>
              <a:rPr lang="en-US" kern="0" dirty="0">
                <a:solidFill>
                  <a:srgbClr val="000000"/>
                </a:solidFill>
              </a:rPr>
              <a:t>Access log files</a:t>
            </a:r>
          </a:p>
          <a:p>
            <a:pPr marL="365760" lvl="1"/>
            <a:r>
              <a:rPr lang="en-US" kern="0" dirty="0">
                <a:solidFill>
                  <a:srgbClr val="000000"/>
                </a:solidFill>
              </a:rPr>
              <a:t>Add extensions</a:t>
            </a:r>
          </a:p>
          <a:p>
            <a:pPr lvl="1"/>
            <a:endParaRPr lang="en-US" kern="0" dirty="0">
              <a:solidFill>
                <a:srgbClr val="000000"/>
              </a:solidFill>
            </a:endParaRPr>
          </a:p>
        </p:txBody>
      </p:sp>
    </p:spTree>
    <p:extLst>
      <p:ext uri="{BB962C8B-B14F-4D97-AF65-F5344CB8AC3E}">
        <p14:creationId xmlns:p14="http://schemas.microsoft.com/office/powerpoint/2010/main" val="312099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and configuring a web app</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dirty="0"/>
              <a:t>Create a new web app in Azure by using the Azure portal</a:t>
            </a:r>
          </a:p>
          <a:p>
            <a:r>
              <a:rPr lang="en-US" dirty="0"/>
              <a:t>Browse the new web app</a:t>
            </a:r>
          </a:p>
          <a:p>
            <a:r>
              <a:rPr lang="en-US" dirty="0"/>
              <a:t>View scaling and configuration options in the  Azure portal</a:t>
            </a:r>
          </a:p>
          <a:p>
            <a:endParaRPr lang="en-US"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4548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676661" y="590321"/>
            <a:ext cx="6723186"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5882" dirty="0">
                <a:solidFill>
                  <a:schemeClr val="tx1"/>
                </a:solidFill>
              </a:rPr>
              <a:t>Instructor</a:t>
            </a:r>
          </a:p>
        </p:txBody>
      </p:sp>
      <p:sp>
        <p:nvSpPr>
          <p:cNvPr id="8" name="Text Placeholder 3"/>
          <p:cNvSpPr txBox="1">
            <a:spLocks/>
          </p:cNvSpPr>
          <p:nvPr/>
        </p:nvSpPr>
        <p:spPr>
          <a:xfrm>
            <a:off x="4676661" y="1710853"/>
            <a:ext cx="6947292" cy="3906606"/>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1961" dirty="0">
                <a:solidFill>
                  <a:schemeClr val="tx1"/>
                </a:solidFill>
              </a:rPr>
              <a:t>Mohd Mishal</a:t>
            </a:r>
          </a:p>
          <a:p>
            <a:pPr>
              <a:spcBef>
                <a:spcPts val="1176"/>
              </a:spcBef>
            </a:pPr>
            <a:r>
              <a:rPr lang="en-US" sz="1961" dirty="0">
                <a:solidFill>
                  <a:schemeClr val="tx1"/>
                </a:solidFill>
              </a:rPr>
              <a:t>Clouds Solution Architect </a:t>
            </a:r>
          </a:p>
          <a:p>
            <a:pPr>
              <a:spcBef>
                <a:spcPts val="1176"/>
              </a:spcBef>
            </a:pPr>
            <a:r>
              <a:rPr lang="en-US" sz="1961" dirty="0">
                <a:solidFill>
                  <a:schemeClr val="tx1"/>
                </a:solidFill>
              </a:rPr>
              <a:t>MCT since 2006 </a:t>
            </a:r>
          </a:p>
          <a:p>
            <a:pPr>
              <a:spcBef>
                <a:spcPts val="1176"/>
              </a:spcBef>
            </a:pPr>
            <a:r>
              <a:rPr lang="en-US" sz="1961" dirty="0">
                <a:solidFill>
                  <a:schemeClr val="tx1"/>
                </a:solidFill>
              </a:rPr>
              <a:t>MCSA, MCSE, MCITP, MCSA </a:t>
            </a:r>
          </a:p>
          <a:p>
            <a:pPr>
              <a:spcBef>
                <a:spcPts val="1176"/>
              </a:spcBef>
            </a:pPr>
            <a:r>
              <a:rPr lang="en-US" sz="1961" dirty="0">
                <a:solidFill>
                  <a:schemeClr val="tx1"/>
                </a:solidFill>
              </a:rPr>
              <a:t>Azure, SCCM, O365</a:t>
            </a:r>
          </a:p>
          <a:p>
            <a:pPr>
              <a:spcBef>
                <a:spcPts val="1176"/>
              </a:spcBef>
            </a:pPr>
            <a:r>
              <a:rPr lang="en-US" sz="1961" dirty="0">
                <a:solidFill>
                  <a:schemeClr val="tx1"/>
                </a:solidFill>
              </a:rPr>
              <a:t>Computer Engineer UIUC</a:t>
            </a:r>
          </a:p>
        </p:txBody>
      </p:sp>
      <p:sp>
        <p:nvSpPr>
          <p:cNvPr id="9" name="Title 1"/>
          <p:cNvSpPr txBox="1">
            <a:spLocks/>
          </p:cNvSpPr>
          <p:nvPr/>
        </p:nvSpPr>
        <p:spPr>
          <a:xfrm>
            <a:off x="1128313" y="4838378"/>
            <a:ext cx="2539870"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endParaRPr lang="en-US" sz="3921" dirty="0">
              <a:solidFill>
                <a:schemeClr val="tx1"/>
              </a:solidFill>
            </a:endParaRPr>
          </a:p>
        </p:txBody>
      </p:sp>
      <p:pic>
        <p:nvPicPr>
          <p:cNvPr id="3" name="Picture 2">
            <a:extLst>
              <a:ext uri="{FF2B5EF4-FFF2-40B4-BE49-F238E27FC236}">
                <a16:creationId xmlns:a16="http://schemas.microsoft.com/office/drawing/2014/main" id="{4BDB1D36-855A-4C87-B8B1-FC139F5F74EA}"/>
              </a:ext>
            </a:extLst>
          </p:cNvPr>
          <p:cNvPicPr>
            <a:picLocks noChangeAspect="1"/>
          </p:cNvPicPr>
          <p:nvPr/>
        </p:nvPicPr>
        <p:blipFill rotWithShape="1">
          <a:blip r:embed="rId2"/>
          <a:srcRect l="18309" t="16145" r="28673" b="47904"/>
          <a:stretch/>
        </p:blipFill>
        <p:spPr>
          <a:xfrm>
            <a:off x="941557" y="1113236"/>
            <a:ext cx="2726626" cy="24651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144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Deploying and monitoring web apps</a:t>
            </a:r>
          </a:p>
        </p:txBody>
      </p:sp>
      <p:sp>
        <p:nvSpPr>
          <p:cNvPr id="3" name="Text Placeholder 2"/>
          <p:cNvSpPr>
            <a:spLocks noGrp="1"/>
          </p:cNvSpPr>
          <p:nvPr>
            <p:ph type="body" idx="1"/>
          </p:nvPr>
        </p:nvSpPr>
        <p:spPr/>
        <p:txBody>
          <a:bodyPr/>
          <a:lstStyle/>
          <a:p>
            <a:r>
              <a:rPr lang="en-IN" dirty="0"/>
              <a:t>Options for creating and publishing web app content
Publishing a web app from Visual Studio
Performing staged deployments
Monitoring web apps</a:t>
            </a:r>
          </a:p>
        </p:txBody>
      </p:sp>
    </p:spTree>
    <p:extLst>
      <p:ext uri="{BB962C8B-B14F-4D97-AF65-F5344CB8AC3E}">
        <p14:creationId xmlns:p14="http://schemas.microsoft.com/office/powerpoint/2010/main" val="3817220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455025" cy="740664"/>
          </a:xfrm>
        </p:spPr>
        <p:txBody>
          <a:bodyPr/>
          <a:lstStyle/>
          <a:p>
            <a:r>
              <a:rPr lang="en-IN" dirty="0"/>
              <a:t>Options for creating and publishing web app content</a:t>
            </a:r>
          </a:p>
        </p:txBody>
      </p:sp>
      <p:sp>
        <p:nvSpPr>
          <p:cNvPr id="4" name="Content Placeholder 2"/>
          <p:cNvSpPr>
            <a:spLocks noGrp="1"/>
          </p:cNvSpPr>
          <p:nvPr/>
        </p:nvSpPr>
        <p:spPr bwMode="auto">
          <a:xfrm>
            <a:off x="1982788" y="1021215"/>
            <a:ext cx="829610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solidFill>
                  <a:srgbClr val="000000"/>
                </a:solidFill>
              </a:rPr>
              <a:t>To create and publish a web app, you can use: </a:t>
            </a:r>
          </a:p>
          <a:p>
            <a:pPr lvl="1"/>
            <a:r>
              <a:rPr lang="en-GB" dirty="0">
                <a:solidFill>
                  <a:srgbClr val="000000"/>
                </a:solidFill>
              </a:rPr>
              <a:t>Microsoft Visual Studio</a:t>
            </a:r>
          </a:p>
          <a:p>
            <a:pPr lvl="1"/>
            <a:r>
              <a:rPr lang="en-GB" dirty="0">
                <a:solidFill>
                  <a:srgbClr val="000000"/>
                </a:solidFill>
              </a:rPr>
              <a:t>Visual Studio Team Services</a:t>
            </a:r>
          </a:p>
          <a:p>
            <a:pPr lvl="1"/>
            <a:r>
              <a:rPr lang="en-GB" dirty="0">
                <a:solidFill>
                  <a:srgbClr val="000000"/>
                </a:solidFill>
              </a:rPr>
              <a:t>Microsoft WebMatrix</a:t>
            </a:r>
          </a:p>
          <a:p>
            <a:pPr lvl="1"/>
            <a:r>
              <a:rPr lang="en-GB" dirty="0">
                <a:solidFill>
                  <a:srgbClr val="000000"/>
                </a:solidFill>
              </a:rPr>
              <a:t>Azure Marketplace</a:t>
            </a:r>
          </a:p>
          <a:p>
            <a:pPr marL="0" indent="0">
              <a:buNone/>
            </a:pPr>
            <a:r>
              <a:rPr lang="en-US" dirty="0">
                <a:solidFill>
                  <a:srgbClr val="000000"/>
                </a:solidFill>
              </a:rPr>
              <a:t>To deploy a web app, you can use:</a:t>
            </a:r>
          </a:p>
          <a:p>
            <a:pPr lvl="1"/>
            <a:r>
              <a:rPr lang="en-US" dirty="0">
                <a:solidFill>
                  <a:srgbClr val="000000"/>
                </a:solidFill>
              </a:rPr>
              <a:t>Web Deploy</a:t>
            </a:r>
          </a:p>
          <a:p>
            <a:pPr lvl="2"/>
            <a:r>
              <a:rPr lang="en-US" dirty="0">
                <a:solidFill>
                  <a:srgbClr val="000000"/>
                </a:solidFill>
              </a:rPr>
              <a:t>Visual Studio</a:t>
            </a:r>
          </a:p>
          <a:p>
            <a:pPr lvl="2"/>
            <a:r>
              <a:rPr lang="en-US" dirty="0">
                <a:solidFill>
                  <a:srgbClr val="000000"/>
                </a:solidFill>
              </a:rPr>
              <a:t>MSDeploy.exe</a:t>
            </a:r>
          </a:p>
          <a:p>
            <a:pPr lvl="2"/>
            <a:r>
              <a:rPr lang="en-US" dirty="0">
                <a:solidFill>
                  <a:srgbClr val="000000"/>
                </a:solidFill>
              </a:rPr>
              <a:t>WebMatrix</a:t>
            </a:r>
          </a:p>
          <a:p>
            <a:pPr lvl="2"/>
            <a:r>
              <a:rPr lang="en-US" dirty="0">
                <a:solidFill>
                  <a:srgbClr val="000000"/>
                </a:solidFill>
              </a:rPr>
              <a:t>New-AzureRmResourceGroupDeployment</a:t>
            </a:r>
          </a:p>
          <a:p>
            <a:pPr lvl="1"/>
            <a:r>
              <a:rPr lang="en-US" dirty="0">
                <a:solidFill>
                  <a:srgbClr val="000000"/>
                </a:solidFill>
              </a:rPr>
              <a:t>FTP</a:t>
            </a:r>
          </a:p>
          <a:p>
            <a:pPr lvl="2"/>
            <a:r>
              <a:rPr lang="en-US" dirty="0">
                <a:solidFill>
                  <a:srgbClr val="000000"/>
                </a:solidFill>
              </a:rPr>
              <a:t>No support for advanced features</a:t>
            </a:r>
          </a:p>
        </p:txBody>
      </p:sp>
      <p:grpSp>
        <p:nvGrpSpPr>
          <p:cNvPr id="5" name="Group 4" descr="The image depicts a computer, shown at the bottom, with a vertical arrow pointing up labeled with a sequence of zeros and ones, representing data transfer. The arrow points to an Internet Explorer page with a circular arrow within it, representing an Azure web app."/>
          <p:cNvGrpSpPr/>
          <p:nvPr/>
        </p:nvGrpSpPr>
        <p:grpSpPr>
          <a:xfrm>
            <a:off x="6915849" y="1364537"/>
            <a:ext cx="3604287" cy="5096300"/>
            <a:chOff x="5297255" y="1364537"/>
            <a:chExt cx="3604287" cy="5096300"/>
          </a:xfrm>
        </p:grpSpPr>
        <p:grpSp>
          <p:nvGrpSpPr>
            <p:cNvPr id="6" name="Group 5"/>
            <p:cNvGrpSpPr>
              <a:grpSpLocks noChangeAspect="1"/>
            </p:cNvGrpSpPr>
            <p:nvPr/>
          </p:nvGrpSpPr>
          <p:grpSpPr bwMode="auto">
            <a:xfrm>
              <a:off x="5297255" y="1364537"/>
              <a:ext cx="3604287" cy="2046218"/>
              <a:chOff x="6696" y="1932"/>
              <a:chExt cx="539" cy="306"/>
            </a:xfrm>
          </p:grpSpPr>
          <p:sp>
            <p:nvSpPr>
              <p:cNvPr id="65"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6" name="Freeform 65"/>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7" name="Group 6"/>
            <p:cNvGrpSpPr>
              <a:grpSpLocks noChangeAspect="1"/>
            </p:cNvGrpSpPr>
            <p:nvPr/>
          </p:nvGrpSpPr>
          <p:grpSpPr>
            <a:xfrm>
              <a:off x="6258762" y="2449824"/>
              <a:ext cx="1519884" cy="1185636"/>
              <a:chOff x="1507436" y="1799127"/>
              <a:chExt cx="3681068" cy="2752580"/>
            </a:xfrm>
          </p:grpSpPr>
          <p:sp>
            <p:nvSpPr>
              <p:cNvPr id="58" name="Rectangle 57"/>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9" name="Rectangle 58"/>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0" name="Rectangle 59"/>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1" name="Isosceles Triangle 60"/>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2" name="Rectangle 61"/>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3" name="Freeform 6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4" name="5-Point Star 63"/>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8" name="Group 7"/>
            <p:cNvGrpSpPr>
              <a:grpSpLocks noChangeAspect="1"/>
            </p:cNvGrpSpPr>
            <p:nvPr/>
          </p:nvGrpSpPr>
          <p:grpSpPr bwMode="auto">
            <a:xfrm>
              <a:off x="6000139" y="5220014"/>
              <a:ext cx="2154481" cy="1240823"/>
              <a:chOff x="102" y="1145"/>
              <a:chExt cx="3049" cy="1756"/>
            </a:xfrm>
          </p:grpSpPr>
          <p:sp>
            <p:nvSpPr>
              <p:cNvPr id="28" name="AutoShape 3"/>
              <p:cNvSpPr>
                <a:spLocks noChangeAspect="1" noChangeArrowheads="1" noTextEdit="1"/>
              </p:cNvSpPr>
              <p:nvPr/>
            </p:nvSpPr>
            <p:spPr bwMode="auto">
              <a:xfrm>
                <a:off x="102" y="1147"/>
                <a:ext cx="304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29" name="Rectangle 28"/>
              <p:cNvSpPr>
                <a:spLocks noChangeArrowheads="1"/>
              </p:cNvSpPr>
              <p:nvPr/>
            </p:nvSpPr>
            <p:spPr bwMode="auto">
              <a:xfrm>
                <a:off x="468" y="1145"/>
                <a:ext cx="2361" cy="16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0" name="Oval 29"/>
              <p:cNvSpPr>
                <a:spLocks noChangeArrowheads="1"/>
              </p:cNvSpPr>
              <p:nvPr/>
            </p:nvSpPr>
            <p:spPr bwMode="auto">
              <a:xfrm>
                <a:off x="1628" y="1181"/>
                <a:ext cx="42" cy="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1" name="Rectangle 30"/>
              <p:cNvSpPr>
                <a:spLocks noChangeArrowheads="1"/>
              </p:cNvSpPr>
              <p:nvPr/>
            </p:nvSpPr>
            <p:spPr bwMode="auto">
              <a:xfrm>
                <a:off x="548" y="1271"/>
                <a:ext cx="2201" cy="140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2" name="Freeform 31"/>
              <p:cNvSpPr>
                <a:spLocks/>
              </p:cNvSpPr>
              <p:nvPr/>
            </p:nvSpPr>
            <p:spPr bwMode="auto">
              <a:xfrm>
                <a:off x="104" y="2779"/>
                <a:ext cx="3047" cy="12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3" name="Rectangle 32"/>
              <p:cNvSpPr>
                <a:spLocks noChangeArrowheads="1"/>
              </p:cNvSpPr>
              <p:nvPr/>
            </p:nvSpPr>
            <p:spPr bwMode="auto">
              <a:xfrm>
                <a:off x="648" y="1645"/>
                <a:ext cx="528" cy="257"/>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4" name="Rectangle 33"/>
              <p:cNvSpPr>
                <a:spLocks noChangeArrowheads="1"/>
              </p:cNvSpPr>
              <p:nvPr/>
            </p:nvSpPr>
            <p:spPr bwMode="auto">
              <a:xfrm>
                <a:off x="1196" y="1645"/>
                <a:ext cx="530" cy="257"/>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5" name="Rectangle 34"/>
              <p:cNvSpPr>
                <a:spLocks noChangeArrowheads="1"/>
              </p:cNvSpPr>
              <p:nvPr/>
            </p:nvSpPr>
            <p:spPr bwMode="auto">
              <a:xfrm>
                <a:off x="1742" y="1645"/>
                <a:ext cx="256" cy="257"/>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6" name="Rectangle 35"/>
              <p:cNvSpPr>
                <a:spLocks noChangeArrowheads="1"/>
              </p:cNvSpPr>
              <p:nvPr/>
            </p:nvSpPr>
            <p:spPr bwMode="auto">
              <a:xfrm>
                <a:off x="2012" y="1645"/>
                <a:ext cx="255" cy="257"/>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7" name="Rectangle 36"/>
              <p:cNvSpPr>
                <a:spLocks noChangeArrowheads="1"/>
              </p:cNvSpPr>
              <p:nvPr/>
            </p:nvSpPr>
            <p:spPr bwMode="auto">
              <a:xfrm>
                <a:off x="1742" y="1918"/>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8" name="Rectangle 37"/>
              <p:cNvSpPr>
                <a:spLocks noChangeArrowheads="1"/>
              </p:cNvSpPr>
              <p:nvPr/>
            </p:nvSpPr>
            <p:spPr bwMode="auto">
              <a:xfrm>
                <a:off x="648" y="1918"/>
                <a:ext cx="256" cy="256"/>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9" name="Rectangle 38"/>
              <p:cNvSpPr>
                <a:spLocks noChangeArrowheads="1"/>
              </p:cNvSpPr>
              <p:nvPr/>
            </p:nvSpPr>
            <p:spPr bwMode="auto">
              <a:xfrm>
                <a:off x="648" y="2192"/>
                <a:ext cx="256" cy="256"/>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0" name="Rectangle 39"/>
              <p:cNvSpPr>
                <a:spLocks noChangeArrowheads="1"/>
              </p:cNvSpPr>
              <p:nvPr/>
            </p:nvSpPr>
            <p:spPr bwMode="auto">
              <a:xfrm>
                <a:off x="924" y="2192"/>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1" name="Rectangle 40"/>
              <p:cNvSpPr>
                <a:spLocks noChangeArrowheads="1"/>
              </p:cNvSpPr>
              <p:nvPr/>
            </p:nvSpPr>
            <p:spPr bwMode="auto">
              <a:xfrm>
                <a:off x="1196" y="1918"/>
                <a:ext cx="530" cy="25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2" name="Rectangle 41"/>
              <p:cNvSpPr>
                <a:spLocks noChangeArrowheads="1"/>
              </p:cNvSpPr>
              <p:nvPr/>
            </p:nvSpPr>
            <p:spPr bwMode="auto">
              <a:xfrm>
                <a:off x="1196" y="2192"/>
                <a:ext cx="530" cy="25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3" name="Rectangle 42"/>
              <p:cNvSpPr>
                <a:spLocks noChangeArrowheads="1"/>
              </p:cNvSpPr>
              <p:nvPr/>
            </p:nvSpPr>
            <p:spPr bwMode="auto">
              <a:xfrm>
                <a:off x="1740" y="2362"/>
                <a:ext cx="527" cy="86"/>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4" name="Rectangle 43"/>
              <p:cNvSpPr>
                <a:spLocks noChangeArrowheads="1"/>
              </p:cNvSpPr>
              <p:nvPr/>
            </p:nvSpPr>
            <p:spPr bwMode="auto">
              <a:xfrm>
                <a:off x="1740" y="2192"/>
                <a:ext cx="527" cy="17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5" name="Rectangle 44"/>
              <p:cNvSpPr>
                <a:spLocks noChangeArrowheads="1"/>
              </p:cNvSpPr>
              <p:nvPr/>
            </p:nvSpPr>
            <p:spPr bwMode="auto">
              <a:xfrm>
                <a:off x="2012" y="1918"/>
                <a:ext cx="255" cy="256"/>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6" name="Rectangle 45"/>
              <p:cNvSpPr>
                <a:spLocks noChangeArrowheads="1"/>
              </p:cNvSpPr>
              <p:nvPr/>
            </p:nvSpPr>
            <p:spPr bwMode="auto">
              <a:xfrm>
                <a:off x="2391" y="1918"/>
                <a:ext cx="256" cy="256"/>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7" name="Rectangle 46"/>
              <p:cNvSpPr>
                <a:spLocks noChangeArrowheads="1"/>
              </p:cNvSpPr>
              <p:nvPr/>
            </p:nvSpPr>
            <p:spPr bwMode="auto">
              <a:xfrm>
                <a:off x="2391" y="2190"/>
                <a:ext cx="256" cy="254"/>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8" name="Rectangle 47"/>
              <p:cNvSpPr>
                <a:spLocks noChangeArrowheads="1"/>
              </p:cNvSpPr>
              <p:nvPr/>
            </p:nvSpPr>
            <p:spPr bwMode="auto">
              <a:xfrm>
                <a:off x="2657" y="1918"/>
                <a:ext cx="92" cy="256"/>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9" name="Rectangle 48"/>
              <p:cNvSpPr>
                <a:spLocks noChangeArrowheads="1"/>
              </p:cNvSpPr>
              <p:nvPr/>
            </p:nvSpPr>
            <p:spPr bwMode="auto">
              <a:xfrm>
                <a:off x="2657" y="2190"/>
                <a:ext cx="92" cy="25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0" name="Rectangle 49"/>
              <p:cNvSpPr>
                <a:spLocks noChangeArrowheads="1"/>
              </p:cNvSpPr>
              <p:nvPr/>
            </p:nvSpPr>
            <p:spPr bwMode="auto">
              <a:xfrm>
                <a:off x="2391" y="1645"/>
                <a:ext cx="358" cy="257"/>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1" name="Freeform 50"/>
              <p:cNvSpPr>
                <a:spLocks/>
              </p:cNvSpPr>
              <p:nvPr/>
            </p:nvSpPr>
            <p:spPr bwMode="auto">
              <a:xfrm>
                <a:off x="922" y="1918"/>
                <a:ext cx="258" cy="256"/>
              </a:xfrm>
              <a:custGeom>
                <a:avLst/>
                <a:gdLst>
                  <a:gd name="T0" fmla="*/ 130 w 258"/>
                  <a:gd name="T1" fmla="*/ 0 h 256"/>
                  <a:gd name="T2" fmla="*/ 0 w 258"/>
                  <a:gd name="T3" fmla="*/ 0 h 256"/>
                  <a:gd name="T4" fmla="*/ 0 w 258"/>
                  <a:gd name="T5" fmla="*/ 128 h 256"/>
                  <a:gd name="T6" fmla="*/ 0 w 258"/>
                  <a:gd name="T7" fmla="*/ 256 h 256"/>
                  <a:gd name="T8" fmla="*/ 130 w 258"/>
                  <a:gd name="T9" fmla="*/ 256 h 256"/>
                  <a:gd name="T10" fmla="*/ 258 w 258"/>
                  <a:gd name="T11" fmla="*/ 256 h 256"/>
                  <a:gd name="T12" fmla="*/ 258 w 258"/>
                  <a:gd name="T13" fmla="*/ 128 h 256"/>
                  <a:gd name="T14" fmla="*/ 258 w 258"/>
                  <a:gd name="T15" fmla="*/ 0 h 256"/>
                  <a:gd name="T16" fmla="*/ 130 w 258"/>
                  <a:gd name="T1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6">
                    <a:moveTo>
                      <a:pt x="130" y="0"/>
                    </a:moveTo>
                    <a:lnTo>
                      <a:pt x="0" y="0"/>
                    </a:lnTo>
                    <a:lnTo>
                      <a:pt x="0" y="128"/>
                    </a:lnTo>
                    <a:lnTo>
                      <a:pt x="0" y="256"/>
                    </a:lnTo>
                    <a:lnTo>
                      <a:pt x="130" y="256"/>
                    </a:lnTo>
                    <a:lnTo>
                      <a:pt x="258" y="256"/>
                    </a:lnTo>
                    <a:lnTo>
                      <a:pt x="258" y="128"/>
                    </a:lnTo>
                    <a:lnTo>
                      <a:pt x="258" y="0"/>
                    </a:lnTo>
                    <a:lnTo>
                      <a:pt x="130"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2" name="Rectangle 51"/>
              <p:cNvSpPr>
                <a:spLocks noChangeArrowheads="1"/>
              </p:cNvSpPr>
              <p:nvPr/>
            </p:nvSpPr>
            <p:spPr bwMode="auto">
              <a:xfrm>
                <a:off x="2627" y="1441"/>
                <a:ext cx="70" cy="6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3" name="Freeform 52"/>
              <p:cNvSpPr>
                <a:spLocks/>
              </p:cNvSpPr>
              <p:nvPr/>
            </p:nvSpPr>
            <p:spPr bwMode="auto">
              <a:xfrm>
                <a:off x="654" y="1445"/>
                <a:ext cx="34" cy="66"/>
              </a:xfrm>
              <a:custGeom>
                <a:avLst/>
                <a:gdLst>
                  <a:gd name="T0" fmla="*/ 0 w 17"/>
                  <a:gd name="T1" fmla="*/ 32 h 33"/>
                  <a:gd name="T2" fmla="*/ 0 w 17"/>
                  <a:gd name="T3" fmla="*/ 29 h 33"/>
                  <a:gd name="T4" fmla="*/ 7 w 17"/>
                  <a:gd name="T5" fmla="*/ 31 h 33"/>
                  <a:gd name="T6" fmla="*/ 13 w 17"/>
                  <a:gd name="T7" fmla="*/ 30 h 33"/>
                  <a:gd name="T8" fmla="*/ 15 w 17"/>
                  <a:gd name="T9" fmla="*/ 25 h 33"/>
                  <a:gd name="T10" fmla="*/ 13 w 17"/>
                  <a:gd name="T11" fmla="*/ 21 h 33"/>
                  <a:gd name="T12" fmla="*/ 8 w 17"/>
                  <a:gd name="T13" fmla="*/ 17 h 33"/>
                  <a:gd name="T14" fmla="*/ 1 w 17"/>
                  <a:gd name="T15" fmla="*/ 12 h 33"/>
                  <a:gd name="T16" fmla="*/ 0 w 17"/>
                  <a:gd name="T17" fmla="*/ 8 h 33"/>
                  <a:gd name="T18" fmla="*/ 3 w 17"/>
                  <a:gd name="T19" fmla="*/ 2 h 33"/>
                  <a:gd name="T20" fmla="*/ 10 w 17"/>
                  <a:gd name="T21" fmla="*/ 0 h 33"/>
                  <a:gd name="T22" fmla="*/ 16 w 17"/>
                  <a:gd name="T23" fmla="*/ 1 h 33"/>
                  <a:gd name="T24" fmla="*/ 16 w 17"/>
                  <a:gd name="T25" fmla="*/ 3 h 33"/>
                  <a:gd name="T26" fmla="*/ 10 w 17"/>
                  <a:gd name="T27" fmla="*/ 2 h 33"/>
                  <a:gd name="T28" fmla="*/ 4 w 17"/>
                  <a:gd name="T29" fmla="*/ 3 h 33"/>
                  <a:gd name="T30" fmla="*/ 2 w 17"/>
                  <a:gd name="T31" fmla="*/ 8 h 33"/>
                  <a:gd name="T32" fmla="*/ 4 w 17"/>
                  <a:gd name="T33" fmla="*/ 12 h 33"/>
                  <a:gd name="T34" fmla="*/ 9 w 17"/>
                  <a:gd name="T35" fmla="*/ 16 h 33"/>
                  <a:gd name="T36" fmla="*/ 16 w 17"/>
                  <a:gd name="T37" fmla="*/ 20 h 33"/>
                  <a:gd name="T38" fmla="*/ 17 w 17"/>
                  <a:gd name="T39" fmla="*/ 25 h 33"/>
                  <a:gd name="T40" fmla="*/ 14 w 17"/>
                  <a:gd name="T41" fmla="*/ 31 h 33"/>
                  <a:gd name="T42" fmla="*/ 7 w 17"/>
                  <a:gd name="T43" fmla="*/ 33 h 33"/>
                  <a:gd name="T44" fmla="*/ 3 w 17"/>
                  <a:gd name="T45" fmla="*/ 33 h 33"/>
                  <a:gd name="T46" fmla="*/ 0 w 17"/>
                  <a:gd name="T4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33">
                    <a:moveTo>
                      <a:pt x="0" y="32"/>
                    </a:moveTo>
                    <a:cubicBezTo>
                      <a:pt x="0" y="29"/>
                      <a:pt x="0" y="29"/>
                      <a:pt x="0" y="29"/>
                    </a:cubicBezTo>
                    <a:cubicBezTo>
                      <a:pt x="2" y="31"/>
                      <a:pt x="5" y="31"/>
                      <a:pt x="7" y="31"/>
                    </a:cubicBezTo>
                    <a:cubicBezTo>
                      <a:pt x="10" y="31"/>
                      <a:pt x="11" y="31"/>
                      <a:pt x="13" y="30"/>
                    </a:cubicBezTo>
                    <a:cubicBezTo>
                      <a:pt x="14" y="29"/>
                      <a:pt x="15" y="27"/>
                      <a:pt x="15" y="25"/>
                    </a:cubicBezTo>
                    <a:cubicBezTo>
                      <a:pt x="15" y="24"/>
                      <a:pt x="14" y="22"/>
                      <a:pt x="13" y="21"/>
                    </a:cubicBezTo>
                    <a:cubicBezTo>
                      <a:pt x="13" y="20"/>
                      <a:pt x="11" y="19"/>
                      <a:pt x="8" y="17"/>
                    </a:cubicBezTo>
                    <a:cubicBezTo>
                      <a:pt x="4" y="15"/>
                      <a:pt x="2" y="14"/>
                      <a:pt x="1" y="12"/>
                    </a:cubicBezTo>
                    <a:cubicBezTo>
                      <a:pt x="1" y="11"/>
                      <a:pt x="0" y="10"/>
                      <a:pt x="0" y="8"/>
                    </a:cubicBezTo>
                    <a:cubicBezTo>
                      <a:pt x="0" y="6"/>
                      <a:pt x="1" y="4"/>
                      <a:pt x="3" y="2"/>
                    </a:cubicBezTo>
                    <a:cubicBezTo>
                      <a:pt x="5" y="0"/>
                      <a:pt x="7" y="0"/>
                      <a:pt x="10" y="0"/>
                    </a:cubicBezTo>
                    <a:cubicBezTo>
                      <a:pt x="12" y="0"/>
                      <a:pt x="14" y="0"/>
                      <a:pt x="16" y="1"/>
                    </a:cubicBezTo>
                    <a:cubicBezTo>
                      <a:pt x="16" y="3"/>
                      <a:pt x="16" y="3"/>
                      <a:pt x="16" y="3"/>
                    </a:cubicBezTo>
                    <a:cubicBezTo>
                      <a:pt x="14" y="2"/>
                      <a:pt x="12" y="2"/>
                      <a:pt x="10" y="2"/>
                    </a:cubicBezTo>
                    <a:cubicBezTo>
                      <a:pt x="7" y="2"/>
                      <a:pt x="6" y="2"/>
                      <a:pt x="4" y="3"/>
                    </a:cubicBezTo>
                    <a:cubicBezTo>
                      <a:pt x="3" y="5"/>
                      <a:pt x="2" y="6"/>
                      <a:pt x="2" y="8"/>
                    </a:cubicBezTo>
                    <a:cubicBezTo>
                      <a:pt x="2" y="9"/>
                      <a:pt x="3" y="11"/>
                      <a:pt x="4" y="12"/>
                    </a:cubicBezTo>
                    <a:cubicBezTo>
                      <a:pt x="5" y="13"/>
                      <a:pt x="7" y="14"/>
                      <a:pt x="9" y="16"/>
                    </a:cubicBezTo>
                    <a:cubicBezTo>
                      <a:pt x="13" y="17"/>
                      <a:pt x="15" y="19"/>
                      <a:pt x="16" y="20"/>
                    </a:cubicBezTo>
                    <a:cubicBezTo>
                      <a:pt x="17" y="22"/>
                      <a:pt x="17" y="23"/>
                      <a:pt x="17" y="25"/>
                    </a:cubicBezTo>
                    <a:cubicBezTo>
                      <a:pt x="17" y="27"/>
                      <a:pt x="16" y="29"/>
                      <a:pt x="14" y="31"/>
                    </a:cubicBezTo>
                    <a:cubicBezTo>
                      <a:pt x="13" y="33"/>
                      <a:pt x="10" y="33"/>
                      <a:pt x="7" y="33"/>
                    </a:cubicBezTo>
                    <a:cubicBezTo>
                      <a:pt x="6" y="33"/>
                      <a:pt x="5" y="33"/>
                      <a:pt x="3" y="33"/>
                    </a:cubicBezTo>
                    <a:cubicBezTo>
                      <a:pt x="2" y="32"/>
                      <a:pt x="1"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4" name="Freeform 53"/>
              <p:cNvSpPr>
                <a:spLocks/>
              </p:cNvSpPr>
              <p:nvPr/>
            </p:nvSpPr>
            <p:spPr bwMode="auto">
              <a:xfrm>
                <a:off x="694" y="1451"/>
                <a:ext cx="26" cy="60"/>
              </a:xfrm>
              <a:custGeom>
                <a:avLst/>
                <a:gdLst>
                  <a:gd name="T0" fmla="*/ 13 w 13"/>
                  <a:gd name="T1" fmla="*/ 29 h 30"/>
                  <a:gd name="T2" fmla="*/ 10 w 13"/>
                  <a:gd name="T3" fmla="*/ 30 h 30"/>
                  <a:gd name="T4" fmla="*/ 5 w 13"/>
                  <a:gd name="T5" fmla="*/ 24 h 30"/>
                  <a:gd name="T6" fmla="*/ 5 w 13"/>
                  <a:gd name="T7" fmla="*/ 8 h 30"/>
                  <a:gd name="T8" fmla="*/ 0 w 13"/>
                  <a:gd name="T9" fmla="*/ 8 h 30"/>
                  <a:gd name="T10" fmla="*/ 0 w 13"/>
                  <a:gd name="T11" fmla="*/ 7 h 30"/>
                  <a:gd name="T12" fmla="*/ 5 w 13"/>
                  <a:gd name="T13" fmla="*/ 7 h 30"/>
                  <a:gd name="T14" fmla="*/ 5 w 13"/>
                  <a:gd name="T15" fmla="*/ 0 h 30"/>
                  <a:gd name="T16" fmla="*/ 6 w 13"/>
                  <a:gd name="T17" fmla="*/ 0 h 30"/>
                  <a:gd name="T18" fmla="*/ 7 w 13"/>
                  <a:gd name="T19" fmla="*/ 0 h 30"/>
                  <a:gd name="T20" fmla="*/ 7 w 13"/>
                  <a:gd name="T21" fmla="*/ 7 h 30"/>
                  <a:gd name="T22" fmla="*/ 13 w 13"/>
                  <a:gd name="T23" fmla="*/ 7 h 30"/>
                  <a:gd name="T24" fmla="*/ 13 w 13"/>
                  <a:gd name="T25" fmla="*/ 8 h 30"/>
                  <a:gd name="T26" fmla="*/ 7 w 13"/>
                  <a:gd name="T27" fmla="*/ 8 h 30"/>
                  <a:gd name="T28" fmla="*/ 7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2" y="30"/>
                      <a:pt x="11" y="30"/>
                      <a:pt x="10" y="30"/>
                    </a:cubicBezTo>
                    <a:cubicBezTo>
                      <a:pt x="6" y="30"/>
                      <a:pt x="5" y="28"/>
                      <a:pt x="5" y="24"/>
                    </a:cubicBezTo>
                    <a:cubicBezTo>
                      <a:pt x="5" y="8"/>
                      <a:pt x="5" y="8"/>
                      <a:pt x="5" y="8"/>
                    </a:cubicBezTo>
                    <a:cubicBezTo>
                      <a:pt x="0" y="8"/>
                      <a:pt x="0" y="8"/>
                      <a:pt x="0" y="8"/>
                    </a:cubicBezTo>
                    <a:cubicBezTo>
                      <a:pt x="0" y="7"/>
                      <a:pt x="0" y="7"/>
                      <a:pt x="0" y="7"/>
                    </a:cubicBezTo>
                    <a:cubicBezTo>
                      <a:pt x="5" y="7"/>
                      <a:pt x="5" y="7"/>
                      <a:pt x="5" y="7"/>
                    </a:cubicBezTo>
                    <a:cubicBezTo>
                      <a:pt x="5" y="0"/>
                      <a:pt x="5" y="0"/>
                      <a:pt x="5" y="0"/>
                    </a:cubicBezTo>
                    <a:cubicBezTo>
                      <a:pt x="5" y="0"/>
                      <a:pt x="5" y="0"/>
                      <a:pt x="6" y="0"/>
                    </a:cubicBezTo>
                    <a:cubicBezTo>
                      <a:pt x="6" y="0"/>
                      <a:pt x="6" y="0"/>
                      <a:pt x="7" y="0"/>
                    </a:cubicBezTo>
                    <a:cubicBezTo>
                      <a:pt x="7" y="7"/>
                      <a:pt x="7" y="7"/>
                      <a:pt x="7" y="7"/>
                    </a:cubicBezTo>
                    <a:cubicBezTo>
                      <a:pt x="13" y="7"/>
                      <a:pt x="13" y="7"/>
                      <a:pt x="13" y="7"/>
                    </a:cubicBezTo>
                    <a:cubicBezTo>
                      <a:pt x="13" y="8"/>
                      <a:pt x="13" y="8"/>
                      <a:pt x="13" y="8"/>
                    </a:cubicBezTo>
                    <a:cubicBezTo>
                      <a:pt x="7" y="8"/>
                      <a:pt x="7" y="8"/>
                      <a:pt x="7" y="8"/>
                    </a:cubicBezTo>
                    <a:cubicBezTo>
                      <a:pt x="7" y="24"/>
                      <a:pt x="7" y="24"/>
                      <a:pt x="7" y="24"/>
                    </a:cubicBezTo>
                    <a:cubicBezTo>
                      <a:pt x="7"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5" name="Freeform 54"/>
              <p:cNvSpPr>
                <a:spLocks noEditPoints="1"/>
              </p:cNvSpPr>
              <p:nvPr/>
            </p:nvSpPr>
            <p:spPr bwMode="auto">
              <a:xfrm>
                <a:off x="728" y="1463"/>
                <a:ext cx="36" cy="48"/>
              </a:xfrm>
              <a:custGeom>
                <a:avLst/>
                <a:gdLst>
                  <a:gd name="T0" fmla="*/ 15 w 18"/>
                  <a:gd name="T1" fmla="*/ 24 h 24"/>
                  <a:gd name="T2" fmla="*/ 15 w 18"/>
                  <a:gd name="T3" fmla="*/ 19 h 24"/>
                  <a:gd name="T4" fmla="*/ 15 w 18"/>
                  <a:gd name="T5" fmla="*/ 19 h 24"/>
                  <a:gd name="T6" fmla="*/ 12 w 18"/>
                  <a:gd name="T7" fmla="*/ 23 h 24"/>
                  <a:gd name="T8" fmla="*/ 7 w 18"/>
                  <a:gd name="T9" fmla="*/ 24 h 24"/>
                  <a:gd name="T10" fmla="*/ 2 w 18"/>
                  <a:gd name="T11" fmla="*/ 22 h 24"/>
                  <a:gd name="T12" fmla="*/ 0 w 18"/>
                  <a:gd name="T13" fmla="*/ 18 h 24"/>
                  <a:gd name="T14" fmla="*/ 8 w 18"/>
                  <a:gd name="T15" fmla="*/ 10 h 24"/>
                  <a:gd name="T16" fmla="*/ 15 w 18"/>
                  <a:gd name="T17" fmla="*/ 9 h 24"/>
                  <a:gd name="T18" fmla="*/ 10 w 18"/>
                  <a:gd name="T19" fmla="*/ 2 h 24"/>
                  <a:gd name="T20" fmla="*/ 2 w 18"/>
                  <a:gd name="T21" fmla="*/ 5 h 24"/>
                  <a:gd name="T22" fmla="*/ 2 w 18"/>
                  <a:gd name="T23" fmla="*/ 2 h 24"/>
                  <a:gd name="T24" fmla="*/ 6 w 18"/>
                  <a:gd name="T25" fmla="*/ 1 h 24"/>
                  <a:gd name="T26" fmla="*/ 10 w 18"/>
                  <a:gd name="T27" fmla="*/ 0 h 24"/>
                  <a:gd name="T28" fmla="*/ 16 w 18"/>
                  <a:gd name="T29" fmla="*/ 2 h 24"/>
                  <a:gd name="T30" fmla="*/ 18 w 18"/>
                  <a:gd name="T31" fmla="*/ 9 h 24"/>
                  <a:gd name="T32" fmla="*/ 18 w 18"/>
                  <a:gd name="T33" fmla="*/ 24 h 24"/>
                  <a:gd name="T34" fmla="*/ 15 w 18"/>
                  <a:gd name="T35" fmla="*/ 24 h 24"/>
                  <a:gd name="T36" fmla="*/ 9 w 18"/>
                  <a:gd name="T37" fmla="*/ 12 h 24"/>
                  <a:gd name="T38" fmla="*/ 4 w 18"/>
                  <a:gd name="T39" fmla="*/ 14 h 24"/>
                  <a:gd name="T40" fmla="*/ 3 w 18"/>
                  <a:gd name="T41" fmla="*/ 18 h 24"/>
                  <a:gd name="T42" fmla="*/ 4 w 18"/>
                  <a:gd name="T43" fmla="*/ 21 h 24"/>
                  <a:gd name="T44" fmla="*/ 8 w 18"/>
                  <a:gd name="T45" fmla="*/ 22 h 24"/>
                  <a:gd name="T46" fmla="*/ 13 w 18"/>
                  <a:gd name="T47" fmla="*/ 20 h 24"/>
                  <a:gd name="T48" fmla="*/ 15 w 18"/>
                  <a:gd name="T49" fmla="*/ 14 h 24"/>
                  <a:gd name="T50" fmla="*/ 15 w 18"/>
                  <a:gd name="T51" fmla="*/ 11 h 24"/>
                  <a:gd name="T52" fmla="*/ 9 w 18"/>
                  <a:gd name="T5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4">
                    <a:moveTo>
                      <a:pt x="15" y="24"/>
                    </a:moveTo>
                    <a:cubicBezTo>
                      <a:pt x="15" y="19"/>
                      <a:pt x="15" y="19"/>
                      <a:pt x="15" y="19"/>
                    </a:cubicBezTo>
                    <a:cubicBezTo>
                      <a:pt x="15" y="19"/>
                      <a:pt x="15" y="19"/>
                      <a:pt x="15" y="19"/>
                    </a:cubicBezTo>
                    <a:cubicBezTo>
                      <a:pt x="15" y="21"/>
                      <a:pt x="14" y="22"/>
                      <a:pt x="12" y="23"/>
                    </a:cubicBezTo>
                    <a:cubicBezTo>
                      <a:pt x="11" y="24"/>
                      <a:pt x="9" y="24"/>
                      <a:pt x="7" y="24"/>
                    </a:cubicBezTo>
                    <a:cubicBezTo>
                      <a:pt x="5" y="24"/>
                      <a:pt x="4" y="24"/>
                      <a:pt x="2" y="22"/>
                    </a:cubicBezTo>
                    <a:cubicBezTo>
                      <a:pt x="1" y="21"/>
                      <a:pt x="0" y="20"/>
                      <a:pt x="0" y="18"/>
                    </a:cubicBezTo>
                    <a:cubicBezTo>
                      <a:pt x="0" y="14"/>
                      <a:pt x="3" y="11"/>
                      <a:pt x="8" y="10"/>
                    </a:cubicBezTo>
                    <a:cubicBezTo>
                      <a:pt x="15" y="9"/>
                      <a:pt x="15" y="9"/>
                      <a:pt x="15" y="9"/>
                    </a:cubicBezTo>
                    <a:cubicBezTo>
                      <a:pt x="15" y="4"/>
                      <a:pt x="14" y="2"/>
                      <a:pt x="10" y="2"/>
                    </a:cubicBezTo>
                    <a:cubicBezTo>
                      <a:pt x="7" y="2"/>
                      <a:pt x="5" y="3"/>
                      <a:pt x="2" y="5"/>
                    </a:cubicBezTo>
                    <a:cubicBezTo>
                      <a:pt x="2" y="2"/>
                      <a:pt x="2" y="2"/>
                      <a:pt x="2" y="2"/>
                    </a:cubicBezTo>
                    <a:cubicBezTo>
                      <a:pt x="3" y="2"/>
                      <a:pt x="4" y="1"/>
                      <a:pt x="6" y="1"/>
                    </a:cubicBezTo>
                    <a:cubicBezTo>
                      <a:pt x="7" y="0"/>
                      <a:pt x="9" y="0"/>
                      <a:pt x="10" y="0"/>
                    </a:cubicBezTo>
                    <a:cubicBezTo>
                      <a:pt x="12" y="0"/>
                      <a:pt x="14" y="1"/>
                      <a:pt x="16" y="2"/>
                    </a:cubicBezTo>
                    <a:cubicBezTo>
                      <a:pt x="17" y="4"/>
                      <a:pt x="18" y="6"/>
                      <a:pt x="18" y="9"/>
                    </a:cubicBezTo>
                    <a:cubicBezTo>
                      <a:pt x="18" y="24"/>
                      <a:pt x="18" y="24"/>
                      <a:pt x="18" y="24"/>
                    </a:cubicBezTo>
                    <a:lnTo>
                      <a:pt x="15" y="24"/>
                    </a:lnTo>
                    <a:close/>
                    <a:moveTo>
                      <a:pt x="9" y="12"/>
                    </a:moveTo>
                    <a:cubicBezTo>
                      <a:pt x="7" y="13"/>
                      <a:pt x="5" y="13"/>
                      <a:pt x="4" y="14"/>
                    </a:cubicBezTo>
                    <a:cubicBezTo>
                      <a:pt x="3" y="15"/>
                      <a:pt x="3" y="16"/>
                      <a:pt x="3" y="18"/>
                    </a:cubicBezTo>
                    <a:cubicBezTo>
                      <a:pt x="3" y="19"/>
                      <a:pt x="3" y="20"/>
                      <a:pt x="4" y="21"/>
                    </a:cubicBezTo>
                    <a:cubicBezTo>
                      <a:pt x="5" y="22"/>
                      <a:pt x="6" y="22"/>
                      <a:pt x="8" y="22"/>
                    </a:cubicBezTo>
                    <a:cubicBezTo>
                      <a:pt x="10" y="22"/>
                      <a:pt x="12" y="22"/>
                      <a:pt x="13" y="20"/>
                    </a:cubicBezTo>
                    <a:cubicBezTo>
                      <a:pt x="15" y="18"/>
                      <a:pt x="15" y="16"/>
                      <a:pt x="15" y="14"/>
                    </a:cubicBezTo>
                    <a:cubicBezTo>
                      <a:pt x="15" y="11"/>
                      <a:pt x="15" y="11"/>
                      <a:pt x="15" y="1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6" name="Freeform 55"/>
              <p:cNvSpPr>
                <a:spLocks/>
              </p:cNvSpPr>
              <p:nvPr/>
            </p:nvSpPr>
            <p:spPr bwMode="auto">
              <a:xfrm>
                <a:off x="778" y="1463"/>
                <a:ext cx="22" cy="48"/>
              </a:xfrm>
              <a:custGeom>
                <a:avLst/>
                <a:gdLst>
                  <a:gd name="T0" fmla="*/ 11 w 11"/>
                  <a:gd name="T1" fmla="*/ 3 h 24"/>
                  <a:gd name="T2" fmla="*/ 9 w 11"/>
                  <a:gd name="T3" fmla="*/ 2 h 24"/>
                  <a:gd name="T4" fmla="*/ 4 w 11"/>
                  <a:gd name="T5" fmla="*/ 5 h 24"/>
                  <a:gd name="T6" fmla="*/ 3 w 11"/>
                  <a:gd name="T7" fmla="*/ 13 h 24"/>
                  <a:gd name="T8" fmla="*/ 3 w 11"/>
                  <a:gd name="T9" fmla="*/ 24 h 24"/>
                  <a:gd name="T10" fmla="*/ 0 w 11"/>
                  <a:gd name="T11" fmla="*/ 24 h 24"/>
                  <a:gd name="T12" fmla="*/ 0 w 11"/>
                  <a:gd name="T13" fmla="*/ 1 h 24"/>
                  <a:gd name="T14" fmla="*/ 3 w 11"/>
                  <a:gd name="T15" fmla="*/ 1 h 24"/>
                  <a:gd name="T16" fmla="*/ 3 w 11"/>
                  <a:gd name="T17" fmla="*/ 6 h 24"/>
                  <a:gd name="T18" fmla="*/ 3 w 11"/>
                  <a:gd name="T19" fmla="*/ 6 h 24"/>
                  <a:gd name="T20" fmla="*/ 5 w 11"/>
                  <a:gd name="T21" fmla="*/ 2 h 24"/>
                  <a:gd name="T22" fmla="*/ 9 w 11"/>
                  <a:gd name="T23" fmla="*/ 0 h 24"/>
                  <a:gd name="T24" fmla="*/ 11 w 11"/>
                  <a:gd name="T25" fmla="*/ 0 h 24"/>
                  <a:gd name="T26" fmla="*/ 11 w 11"/>
                  <a:gd name="T2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11" y="3"/>
                    </a:moveTo>
                    <a:cubicBezTo>
                      <a:pt x="11" y="2"/>
                      <a:pt x="10" y="2"/>
                      <a:pt x="9" y="2"/>
                    </a:cubicBezTo>
                    <a:cubicBezTo>
                      <a:pt x="7" y="2"/>
                      <a:pt x="6" y="3"/>
                      <a:pt x="4" y="5"/>
                    </a:cubicBezTo>
                    <a:cubicBezTo>
                      <a:pt x="3" y="7"/>
                      <a:pt x="3" y="9"/>
                      <a:pt x="3" y="13"/>
                    </a:cubicBezTo>
                    <a:cubicBezTo>
                      <a:pt x="3" y="24"/>
                      <a:pt x="3" y="24"/>
                      <a:pt x="3" y="24"/>
                    </a:cubicBezTo>
                    <a:cubicBezTo>
                      <a:pt x="0" y="24"/>
                      <a:pt x="0" y="24"/>
                      <a:pt x="0" y="24"/>
                    </a:cubicBezTo>
                    <a:cubicBezTo>
                      <a:pt x="0" y="1"/>
                      <a:pt x="0" y="1"/>
                      <a:pt x="0" y="1"/>
                    </a:cubicBezTo>
                    <a:cubicBezTo>
                      <a:pt x="3" y="1"/>
                      <a:pt x="3" y="1"/>
                      <a:pt x="3" y="1"/>
                    </a:cubicBezTo>
                    <a:cubicBezTo>
                      <a:pt x="3" y="6"/>
                      <a:pt x="3" y="6"/>
                      <a:pt x="3" y="6"/>
                    </a:cubicBezTo>
                    <a:cubicBezTo>
                      <a:pt x="3" y="6"/>
                      <a:pt x="3" y="6"/>
                      <a:pt x="3" y="6"/>
                    </a:cubicBezTo>
                    <a:cubicBezTo>
                      <a:pt x="3" y="4"/>
                      <a:pt x="4" y="3"/>
                      <a:pt x="5" y="2"/>
                    </a:cubicBezTo>
                    <a:cubicBezTo>
                      <a:pt x="6" y="1"/>
                      <a:pt x="8" y="0"/>
                      <a:pt x="9" y="0"/>
                    </a:cubicBezTo>
                    <a:cubicBezTo>
                      <a:pt x="10" y="0"/>
                      <a:pt x="11" y="0"/>
                      <a:pt x="11" y="0"/>
                    </a:cubicBezTo>
                    <a:lnTo>
                      <a:pt x="1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7" name="Freeform 56"/>
              <p:cNvSpPr>
                <a:spLocks/>
              </p:cNvSpPr>
              <p:nvPr/>
            </p:nvSpPr>
            <p:spPr bwMode="auto">
              <a:xfrm>
                <a:off x="808" y="1451"/>
                <a:ext cx="26" cy="60"/>
              </a:xfrm>
              <a:custGeom>
                <a:avLst/>
                <a:gdLst>
                  <a:gd name="T0" fmla="*/ 13 w 13"/>
                  <a:gd name="T1" fmla="*/ 29 h 30"/>
                  <a:gd name="T2" fmla="*/ 9 w 13"/>
                  <a:gd name="T3" fmla="*/ 30 h 30"/>
                  <a:gd name="T4" fmla="*/ 4 w 13"/>
                  <a:gd name="T5" fmla="*/ 24 h 30"/>
                  <a:gd name="T6" fmla="*/ 4 w 13"/>
                  <a:gd name="T7" fmla="*/ 8 h 30"/>
                  <a:gd name="T8" fmla="*/ 0 w 13"/>
                  <a:gd name="T9" fmla="*/ 8 h 30"/>
                  <a:gd name="T10" fmla="*/ 0 w 13"/>
                  <a:gd name="T11" fmla="*/ 7 h 30"/>
                  <a:gd name="T12" fmla="*/ 4 w 13"/>
                  <a:gd name="T13" fmla="*/ 7 h 30"/>
                  <a:gd name="T14" fmla="*/ 4 w 13"/>
                  <a:gd name="T15" fmla="*/ 0 h 30"/>
                  <a:gd name="T16" fmla="*/ 5 w 13"/>
                  <a:gd name="T17" fmla="*/ 0 h 30"/>
                  <a:gd name="T18" fmla="*/ 6 w 13"/>
                  <a:gd name="T19" fmla="*/ 0 h 30"/>
                  <a:gd name="T20" fmla="*/ 6 w 13"/>
                  <a:gd name="T21" fmla="*/ 7 h 30"/>
                  <a:gd name="T22" fmla="*/ 13 w 13"/>
                  <a:gd name="T23" fmla="*/ 7 h 30"/>
                  <a:gd name="T24" fmla="*/ 13 w 13"/>
                  <a:gd name="T25" fmla="*/ 8 h 30"/>
                  <a:gd name="T26" fmla="*/ 6 w 13"/>
                  <a:gd name="T27" fmla="*/ 8 h 30"/>
                  <a:gd name="T28" fmla="*/ 6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1" y="30"/>
                      <a:pt x="10" y="30"/>
                      <a:pt x="9" y="30"/>
                    </a:cubicBezTo>
                    <a:cubicBezTo>
                      <a:pt x="6" y="30"/>
                      <a:pt x="4" y="28"/>
                      <a:pt x="4" y="24"/>
                    </a:cubicBezTo>
                    <a:cubicBezTo>
                      <a:pt x="4" y="8"/>
                      <a:pt x="4" y="8"/>
                      <a:pt x="4" y="8"/>
                    </a:cubicBezTo>
                    <a:cubicBezTo>
                      <a:pt x="0" y="8"/>
                      <a:pt x="0" y="8"/>
                      <a:pt x="0" y="8"/>
                    </a:cubicBezTo>
                    <a:cubicBezTo>
                      <a:pt x="0" y="7"/>
                      <a:pt x="0" y="7"/>
                      <a:pt x="0" y="7"/>
                    </a:cubicBezTo>
                    <a:cubicBezTo>
                      <a:pt x="4" y="7"/>
                      <a:pt x="4" y="7"/>
                      <a:pt x="4" y="7"/>
                    </a:cubicBezTo>
                    <a:cubicBezTo>
                      <a:pt x="4" y="0"/>
                      <a:pt x="4" y="0"/>
                      <a:pt x="4" y="0"/>
                    </a:cubicBezTo>
                    <a:cubicBezTo>
                      <a:pt x="5" y="0"/>
                      <a:pt x="5" y="0"/>
                      <a:pt x="5" y="0"/>
                    </a:cubicBezTo>
                    <a:cubicBezTo>
                      <a:pt x="6" y="0"/>
                      <a:pt x="6" y="0"/>
                      <a:pt x="6" y="0"/>
                    </a:cubicBezTo>
                    <a:cubicBezTo>
                      <a:pt x="6" y="7"/>
                      <a:pt x="6" y="7"/>
                      <a:pt x="6" y="7"/>
                    </a:cubicBezTo>
                    <a:cubicBezTo>
                      <a:pt x="13" y="7"/>
                      <a:pt x="13" y="7"/>
                      <a:pt x="13" y="7"/>
                    </a:cubicBezTo>
                    <a:cubicBezTo>
                      <a:pt x="13" y="8"/>
                      <a:pt x="13" y="8"/>
                      <a:pt x="13" y="8"/>
                    </a:cubicBezTo>
                    <a:cubicBezTo>
                      <a:pt x="6" y="8"/>
                      <a:pt x="6" y="8"/>
                      <a:pt x="6" y="8"/>
                    </a:cubicBezTo>
                    <a:cubicBezTo>
                      <a:pt x="6" y="24"/>
                      <a:pt x="6" y="24"/>
                      <a:pt x="6" y="24"/>
                    </a:cubicBezTo>
                    <a:cubicBezTo>
                      <a:pt x="6"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grpSp>
        <p:sp>
          <p:nvSpPr>
            <p:cNvPr id="9" name="Freeform 8"/>
            <p:cNvSpPr>
              <a:spLocks noChangeAspect="1"/>
            </p:cNvSpPr>
            <p:nvPr/>
          </p:nvSpPr>
          <p:spPr bwMode="black">
            <a:xfrm>
              <a:off x="6893236" y="2954680"/>
              <a:ext cx="366873" cy="37003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0000"/>
            </a:solidFill>
            <a:ln>
              <a:noFill/>
            </a:ln>
            <a:extLst/>
          </p:spPr>
          <p:txBody>
            <a:bodyPr vert="horz" wrap="square" lIns="93278" tIns="46639" rIns="93278" bIns="46639"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932742"/>
              <a:endParaRPr lang="en-US" dirty="0">
                <a:solidFill>
                  <a:srgbClr val="000000"/>
                </a:solidFill>
              </a:endParaRPr>
            </a:p>
          </p:txBody>
        </p:sp>
        <p:sp>
          <p:nvSpPr>
            <p:cNvPr id="10" name="Up Arrow 9"/>
            <p:cNvSpPr/>
            <p:nvPr/>
          </p:nvSpPr>
          <p:spPr bwMode="auto">
            <a:xfrm>
              <a:off x="6442275" y="3524868"/>
              <a:ext cx="1181113" cy="1600458"/>
            </a:xfrm>
            <a:prstGeom prst="upArrow">
              <a:avLst>
                <a:gd name="adj1" fmla="val 50000"/>
                <a:gd name="adj2" fmla="val 32183"/>
              </a:avLst>
            </a:prstGeom>
            <a:solidFill>
              <a:srgbClr val="4668C5"/>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GB" dirty="0">
                <a:solidFill>
                  <a:srgbClr val="000000"/>
                </a:solidFill>
              </a:endParaRPr>
            </a:p>
          </p:txBody>
        </p:sp>
        <p:grpSp>
          <p:nvGrpSpPr>
            <p:cNvPr id="11" name="Group 10"/>
            <p:cNvGrpSpPr>
              <a:grpSpLocks noChangeAspect="1"/>
            </p:cNvGrpSpPr>
            <p:nvPr/>
          </p:nvGrpSpPr>
          <p:grpSpPr>
            <a:xfrm>
              <a:off x="6646730" y="4159856"/>
              <a:ext cx="793145" cy="790003"/>
              <a:chOff x="7296944" y="5021262"/>
              <a:chExt cx="801688" cy="798513"/>
            </a:xfrm>
          </p:grpSpPr>
          <p:sp>
            <p:nvSpPr>
              <p:cNvPr id="12" name="Rectangle 11"/>
              <p:cNvSpPr>
                <a:spLocks noChangeArrowheads="1"/>
              </p:cNvSpPr>
              <p:nvPr/>
            </p:nvSpPr>
            <p:spPr bwMode="auto">
              <a:xfrm>
                <a:off x="7296944" y="5021262"/>
                <a:ext cx="801688" cy="798513"/>
              </a:xfrm>
              <a:prstGeom prst="rect">
                <a:avLst/>
              </a:pr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 name="Freeform 12"/>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4" name="Freeform 13"/>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5" name="Freeform 14"/>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6" name="Freeform 15"/>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7" name="Freeform 16"/>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8" name="Freeform 17"/>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9" name="Freeform 18"/>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0" name="Freeform 19"/>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1" name="Freeform 20"/>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2" name="Freeform 21"/>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3" name="Freeform 22"/>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4" name="Freeform 23"/>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5" name="Freeform 24"/>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6" name="Freeform 25"/>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7" name="Freeform 26"/>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spTree>
    <p:extLst>
      <p:ext uri="{BB962C8B-B14F-4D97-AF65-F5344CB8AC3E}">
        <p14:creationId xmlns:p14="http://schemas.microsoft.com/office/powerpoint/2010/main" val="351120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Publishing a web app from Visual Studio</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endParaRPr lang="en-US" dirty="0">
              <a:solidFill>
                <a:srgbClr val="000000"/>
              </a:solidFill>
            </a:endParaRPr>
          </a:p>
        </p:txBody>
      </p:sp>
      <p:pic>
        <p:nvPicPr>
          <p:cNvPr id="5" name="Picture 4" descr="Screenshot of the New Web Site window of Microsoft Visual Studio. On the left of the screen, there is a navigation pane with the options Recent, Installed, and Online. Under the Installed option, there are two section labeled Templates and Samples. Under the Templates option, there are two options including Visual C# and Visual Basic. The Visual Basic option is selected. The top of the middle pane has two drop-down lists, in which, the options .NET Framework 4.5.2 and Sort by default are selected. Under these options, the templates listed are ASP.NET Empty Web Site, ASP.NET Web Forms Site, ASP.NET Web Site (Razor v3), ASP.NET Dynamic Data Entities Web Site, and WCF Service. The installer has selected the ASP.NET Empty Web Site template to create a new web app. The right pane has a check box labeled Application Insights and is enabled by default. The right pane also includes the account designating the target subscription and a drop-down list that is labeled Send telemetry to with the New Application Insights resource option selected. In the lower part of the screen, there is the Web location drop-down list with the File System entry and its location in the local file system set to D:\WebSites\WebSite1. An OK button and a Cancel button are in the lower right corner of the screen."/>
          <p:cNvPicPr>
            <a:picLocks noChangeAspect="1"/>
          </p:cNvPicPr>
          <p:nvPr/>
        </p:nvPicPr>
        <p:blipFill>
          <a:blip r:embed="rId3"/>
          <a:stretch>
            <a:fillRect/>
          </a:stretch>
        </p:blipFill>
        <p:spPr>
          <a:xfrm>
            <a:off x="1828801" y="838200"/>
            <a:ext cx="8613631" cy="5951630"/>
          </a:xfrm>
          <a:prstGeom prst="rect">
            <a:avLst/>
          </a:prstGeom>
        </p:spPr>
      </p:pic>
    </p:spTree>
    <p:extLst>
      <p:ext uri="{BB962C8B-B14F-4D97-AF65-F5344CB8AC3E}">
        <p14:creationId xmlns:p14="http://schemas.microsoft.com/office/powerpoint/2010/main" val="1818327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Performing staged deployments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solidFill>
                  <a:srgbClr val="000000"/>
                </a:solidFill>
              </a:rPr>
              <a:t>Deploy updates by using:</a:t>
            </a:r>
          </a:p>
          <a:p>
            <a:pPr lvl="1"/>
            <a:r>
              <a:rPr lang="en-US" dirty="0">
                <a:solidFill>
                  <a:srgbClr val="000000"/>
                </a:solidFill>
              </a:rPr>
              <a:t>FTP</a:t>
            </a:r>
          </a:p>
          <a:p>
            <a:pPr lvl="1"/>
            <a:r>
              <a:rPr lang="en-US" dirty="0">
                <a:solidFill>
                  <a:srgbClr val="000000"/>
                </a:solidFill>
              </a:rPr>
              <a:t>Web Deploy</a:t>
            </a:r>
          </a:p>
          <a:p>
            <a:pPr marL="0" indent="0">
              <a:buNone/>
            </a:pPr>
            <a:r>
              <a:rPr lang="en-US" dirty="0">
                <a:solidFill>
                  <a:srgbClr val="000000"/>
                </a:solidFill>
              </a:rPr>
              <a:t>Continuous deployment:</a:t>
            </a:r>
          </a:p>
          <a:p>
            <a:pPr lvl="1"/>
            <a:r>
              <a:rPr lang="en-US" dirty="0">
                <a:solidFill>
                  <a:srgbClr val="000000"/>
                </a:solidFill>
              </a:rPr>
              <a:t>Connect a project to a web app in Azure</a:t>
            </a:r>
          </a:p>
          <a:p>
            <a:pPr lvl="1"/>
            <a:r>
              <a:rPr lang="en-US" dirty="0">
                <a:solidFill>
                  <a:srgbClr val="000000"/>
                </a:solidFill>
              </a:rPr>
              <a:t>Check in the changes</a:t>
            </a:r>
          </a:p>
          <a:p>
            <a:pPr lvl="1"/>
            <a:r>
              <a:rPr lang="en-US" dirty="0">
                <a:solidFill>
                  <a:srgbClr val="000000"/>
                </a:solidFill>
              </a:rPr>
              <a:t>Build and deploy automatically to a staging slot</a:t>
            </a:r>
          </a:p>
          <a:p>
            <a:pPr lvl="1"/>
            <a:r>
              <a:rPr lang="en-US" dirty="0">
                <a:solidFill>
                  <a:srgbClr val="000000"/>
                </a:solidFill>
              </a:rPr>
              <a:t>Swap to the production slot</a:t>
            </a:r>
          </a:p>
          <a:p>
            <a:pPr lvl="1"/>
            <a:r>
              <a:rPr lang="en-US" dirty="0">
                <a:solidFill>
                  <a:srgbClr val="000000"/>
                </a:solidFill>
              </a:rPr>
              <a:t>Adjust (if needed):</a:t>
            </a:r>
          </a:p>
          <a:p>
            <a:pPr lvl="2"/>
            <a:r>
              <a:rPr lang="en-US" dirty="0">
                <a:solidFill>
                  <a:srgbClr val="000000"/>
                </a:solidFill>
              </a:rPr>
              <a:t>Connection strings</a:t>
            </a:r>
          </a:p>
          <a:p>
            <a:pPr lvl="2"/>
            <a:r>
              <a:rPr lang="en-US" dirty="0">
                <a:solidFill>
                  <a:srgbClr val="000000"/>
                </a:solidFill>
              </a:rPr>
              <a:t>Handler mappings</a:t>
            </a:r>
          </a:p>
          <a:p>
            <a:pPr lvl="2"/>
            <a:r>
              <a:rPr lang="en-US" dirty="0">
                <a:solidFill>
                  <a:srgbClr val="000000"/>
                </a:solidFill>
              </a:rPr>
              <a:t>Monitoring and diagnostic settings</a:t>
            </a:r>
          </a:p>
          <a:p>
            <a:pPr lvl="2"/>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254993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dirty="0"/>
              <a:t>Update Web Apps with Minimal Downtime</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idx="1"/>
          </p:nvPr>
        </p:nvSpPr>
        <p:spPr/>
        <p:txBody>
          <a:bodyPr/>
          <a:lstStyle/>
          <a:p>
            <a:pPr marL="0" indent="0">
              <a:buNone/>
            </a:pPr>
            <a:r>
              <a:rPr lang="en-US" dirty="0"/>
              <a:t>Deployment Slots are live apps with their own hostnames</a:t>
            </a:r>
          </a:p>
          <a:p>
            <a:pPr marL="0" indent="0">
              <a:buNone/>
            </a:pPr>
            <a:r>
              <a:rPr lang="en-US" dirty="0"/>
              <a:t>    Only available for Standard or Premium App Service plans</a:t>
            </a:r>
          </a:p>
          <a:p>
            <a:pPr marL="0" indent="0">
              <a:buNone/>
            </a:pPr>
            <a:r>
              <a:rPr lang="en-US" dirty="0"/>
              <a:t>Number of slots available depend on App Service Plan</a:t>
            </a:r>
          </a:p>
          <a:p>
            <a:pPr marL="0" indent="0">
              <a:buNone/>
            </a:pPr>
            <a:r>
              <a:rPr lang="en-US" dirty="0"/>
              <a:t>App content and configurations can be swapped between two deployment slots</a:t>
            </a:r>
          </a:p>
          <a:p>
            <a:pPr marL="0" indent="0">
              <a:buNone/>
            </a:pPr>
            <a:r>
              <a:rPr lang="en-US" dirty="0"/>
              <a:t>    Not all settings and configurations are swapped</a:t>
            </a:r>
          </a:p>
          <a:p>
            <a:pPr marL="0" indent="0">
              <a:buNone/>
            </a:pPr>
            <a:r>
              <a:rPr lang="en-US" dirty="0"/>
              <a:t>    Some settings can be marked to not swap</a:t>
            </a:r>
          </a:p>
          <a:p>
            <a:pPr marL="0" indent="0">
              <a:buNone/>
            </a:pPr>
            <a:r>
              <a:rPr lang="en-US" dirty="0"/>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dirty="0"/>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1"/>
            <p:extLst>
              <p:ext uri="{D42A27DB-BD31-4B8C-83A1-F6EECF244321}">
                <p14:modId xmlns:p14="http://schemas.microsoft.com/office/powerpoint/2010/main" val="2845167411"/>
              </p:ext>
            </p:extLst>
          </p:nvPr>
        </p:nvGraphicFramePr>
        <p:xfrm>
          <a:off x="838200" y="1825624"/>
          <a:ext cx="10706100" cy="3636327"/>
        </p:xfrm>
        <a:graphic>
          <a:graphicData uri="http://schemas.openxmlformats.org/drawingml/2006/table">
            <a:tbl>
              <a:tblPr firstRow="1" bandRow="1">
                <a:tableStyleId>{21E4AEA4-8DFA-4A89-87EB-49C32662AFE0}</a:tableStyleId>
              </a:tblPr>
              <a:tblGrid>
                <a:gridCol w="5353050">
                  <a:extLst>
                    <a:ext uri="{9D8B030D-6E8A-4147-A177-3AD203B41FA5}">
                      <a16:colId xmlns:a16="http://schemas.microsoft.com/office/drawing/2014/main" val="205592187"/>
                    </a:ext>
                  </a:extLst>
                </a:gridCol>
                <a:gridCol w="5353050">
                  <a:extLst>
                    <a:ext uri="{9D8B030D-6E8A-4147-A177-3AD203B41FA5}">
                      <a16:colId xmlns:a16="http://schemas.microsoft.com/office/drawing/2014/main" val="2062387511"/>
                    </a:ext>
                  </a:extLst>
                </a:gridCol>
              </a:tblGrid>
              <a:tr h="511069">
                <a:tc>
                  <a:txBody>
                    <a:bodyPr/>
                    <a:lstStyle/>
                    <a:p>
                      <a:r>
                        <a:rPr lang="en-US" dirty="0"/>
                        <a:t>Swapped</a:t>
                      </a:r>
                    </a:p>
                  </a:txBody>
                  <a:tcPr/>
                </a:tc>
                <a:tc>
                  <a:txBody>
                    <a:bodyPr/>
                    <a:lstStyle/>
                    <a:p>
                      <a:r>
                        <a:rPr lang="en-US" dirty="0"/>
                        <a:t>Not Swapped</a:t>
                      </a:r>
                    </a:p>
                  </a:txBody>
                  <a:tcPr/>
                </a:tc>
                <a:extLst>
                  <a:ext uri="{0D108BD9-81ED-4DB2-BD59-A6C34878D82A}">
                    <a16:rowId xmlns:a16="http://schemas.microsoft.com/office/drawing/2014/main" val="1054934108"/>
                  </a:ext>
                </a:extLst>
              </a:tr>
              <a:tr h="511069">
                <a:tc>
                  <a:txBody>
                    <a:bodyPr/>
                    <a:lstStyle/>
                    <a:p>
                      <a:r>
                        <a:rPr lang="en-US" sz="2000" dirty="0"/>
                        <a:t>App Settings – can be configured to not swap</a:t>
                      </a:r>
                    </a:p>
                  </a:txBody>
                  <a:tcPr/>
                </a:tc>
                <a:tc>
                  <a:txBody>
                    <a:bodyPr/>
                    <a:lstStyle/>
                    <a:p>
                      <a:r>
                        <a:rPr lang="en-US" sz="2000" dirty="0"/>
                        <a:t>Custom Domain Names</a:t>
                      </a:r>
                    </a:p>
                  </a:txBody>
                  <a:tcPr/>
                </a:tc>
                <a:extLst>
                  <a:ext uri="{0D108BD9-81ED-4DB2-BD59-A6C34878D82A}">
                    <a16:rowId xmlns:a16="http://schemas.microsoft.com/office/drawing/2014/main" val="259655956"/>
                  </a:ext>
                </a:extLst>
              </a:tr>
              <a:tr h="511069">
                <a:tc>
                  <a:txBody>
                    <a:bodyPr/>
                    <a:lstStyle/>
                    <a:p>
                      <a:r>
                        <a:rPr lang="en-US" sz="2000" dirty="0"/>
                        <a:t>Connection Strings – can be configured to not swap</a:t>
                      </a:r>
                    </a:p>
                  </a:txBody>
                  <a:tcPr/>
                </a:tc>
                <a:tc>
                  <a:txBody>
                    <a:bodyPr/>
                    <a:lstStyle/>
                    <a:p>
                      <a:r>
                        <a:rPr lang="en-US" sz="2000" dirty="0"/>
                        <a:t>SSL certificates and bindings</a:t>
                      </a:r>
                    </a:p>
                  </a:txBody>
                  <a:tcPr/>
                </a:tc>
                <a:extLst>
                  <a:ext uri="{0D108BD9-81ED-4DB2-BD59-A6C34878D82A}">
                    <a16:rowId xmlns:a16="http://schemas.microsoft.com/office/drawing/2014/main" val="2433537931"/>
                  </a:ext>
                </a:extLst>
              </a:tr>
              <a:tr h="511069">
                <a:tc>
                  <a:txBody>
                    <a:bodyPr/>
                    <a:lstStyle/>
                    <a:p>
                      <a:r>
                        <a:rPr lang="en-US" sz="2000" dirty="0"/>
                        <a:t>General settings</a:t>
                      </a:r>
                    </a:p>
                  </a:txBody>
                  <a:tcPr/>
                </a:tc>
                <a:tc>
                  <a:txBody>
                    <a:bodyPr/>
                    <a:lstStyle/>
                    <a:p>
                      <a:r>
                        <a:rPr lang="en-US" sz="2000" dirty="0"/>
                        <a:t>Scale settings (only production slots are scalable)</a:t>
                      </a:r>
                    </a:p>
                  </a:txBody>
                  <a:tcPr/>
                </a:tc>
                <a:extLst>
                  <a:ext uri="{0D108BD9-81ED-4DB2-BD59-A6C34878D82A}">
                    <a16:rowId xmlns:a16="http://schemas.microsoft.com/office/drawing/2014/main" val="1498419463"/>
                  </a:ext>
                </a:extLst>
              </a:tr>
              <a:tr h="511069">
                <a:tc>
                  <a:txBody>
                    <a:bodyPr/>
                    <a:lstStyle/>
                    <a:p>
                      <a:r>
                        <a:rPr lang="en-US" sz="2000" dirty="0"/>
                        <a:t>Handler mappings</a:t>
                      </a:r>
                    </a:p>
                  </a:txBody>
                  <a:tcPr/>
                </a:tc>
                <a:tc>
                  <a:txBody>
                    <a:bodyPr/>
                    <a:lstStyle/>
                    <a:p>
                      <a:r>
                        <a:rPr lang="en-US" sz="2000" dirty="0"/>
                        <a:t>Publishing endpoints</a:t>
                      </a:r>
                    </a:p>
                  </a:txBody>
                  <a:tcPr/>
                </a:tc>
                <a:extLst>
                  <a:ext uri="{0D108BD9-81ED-4DB2-BD59-A6C34878D82A}">
                    <a16:rowId xmlns:a16="http://schemas.microsoft.com/office/drawing/2014/main" val="820869244"/>
                  </a:ext>
                </a:extLst>
              </a:tr>
              <a:tr h="511069">
                <a:tc>
                  <a:txBody>
                    <a:bodyPr/>
                    <a:lstStyle/>
                    <a:p>
                      <a:r>
                        <a:rPr lang="en-US" sz="2000" dirty="0"/>
                        <a:t>Diagnostic logs settings</a:t>
                      </a:r>
                    </a:p>
                  </a:txBody>
                  <a:tcPr/>
                </a:tc>
                <a:tc>
                  <a:txBody>
                    <a:bodyPr/>
                    <a:lstStyle/>
                    <a:p>
                      <a:endParaRPr lang="en-US" sz="2000" dirty="0"/>
                    </a:p>
                  </a:txBody>
                  <a:tcPr/>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Monitoring web apps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Monitor Azure web apps:</a:t>
            </a:r>
          </a:p>
          <a:p>
            <a:pPr lvl="1"/>
            <a:r>
              <a:rPr lang="en-US" dirty="0">
                <a:solidFill>
                  <a:srgbClr val="000000"/>
                </a:solidFill>
              </a:rPr>
              <a:t>Adding metrics </a:t>
            </a:r>
          </a:p>
          <a:p>
            <a:pPr lvl="1"/>
            <a:r>
              <a:rPr lang="en-US" dirty="0">
                <a:solidFill>
                  <a:srgbClr val="000000"/>
                </a:solidFill>
              </a:rPr>
              <a:t>Configuring alerts</a:t>
            </a:r>
          </a:p>
          <a:p>
            <a:r>
              <a:rPr lang="en-US" dirty="0">
                <a:solidFill>
                  <a:srgbClr val="000000"/>
                </a:solidFill>
              </a:rPr>
              <a:t>Configure diagnostics:</a:t>
            </a:r>
          </a:p>
          <a:p>
            <a:pPr lvl="1"/>
            <a:r>
              <a:rPr lang="en-US" dirty="0">
                <a:solidFill>
                  <a:srgbClr val="000000"/>
                </a:solidFill>
              </a:rPr>
              <a:t>Web server logging</a:t>
            </a:r>
          </a:p>
          <a:p>
            <a:pPr lvl="1"/>
            <a:r>
              <a:rPr lang="en-US" dirty="0">
                <a:solidFill>
                  <a:srgbClr val="000000"/>
                </a:solidFill>
              </a:rPr>
              <a:t>Detailed error messages</a:t>
            </a:r>
          </a:p>
          <a:p>
            <a:pPr lvl="1"/>
            <a:r>
              <a:rPr lang="en-US" dirty="0">
                <a:solidFill>
                  <a:srgbClr val="000000"/>
                </a:solidFill>
              </a:rPr>
              <a:t>Failed request tracing</a:t>
            </a:r>
          </a:p>
          <a:p>
            <a:pPr lvl="1"/>
            <a:r>
              <a:rPr lang="en-US" dirty="0">
                <a:solidFill>
                  <a:srgbClr val="000000"/>
                </a:solidFill>
              </a:rPr>
              <a:t>Application logging</a:t>
            </a:r>
          </a:p>
          <a:p>
            <a:r>
              <a:rPr lang="en-US" dirty="0">
                <a:solidFill>
                  <a:srgbClr val="000000"/>
                </a:solidFill>
              </a:rPr>
              <a:t>Store logs:</a:t>
            </a:r>
          </a:p>
          <a:p>
            <a:pPr lvl="1"/>
            <a:r>
              <a:rPr lang="en-US" dirty="0">
                <a:solidFill>
                  <a:srgbClr val="000000"/>
                </a:solidFill>
              </a:rPr>
              <a:t>File system</a:t>
            </a:r>
          </a:p>
          <a:p>
            <a:pPr lvl="1"/>
            <a:r>
              <a:rPr lang="en-US" dirty="0">
                <a:solidFill>
                  <a:srgbClr val="000000"/>
                </a:solidFill>
              </a:rPr>
              <a:t>Azure storage</a:t>
            </a:r>
          </a:p>
          <a:p>
            <a:endParaRPr lang="en-US" sz="1800" dirty="0">
              <a:solidFill>
                <a:srgbClr val="000000"/>
              </a:solidFill>
            </a:endParaRPr>
          </a:p>
        </p:txBody>
      </p:sp>
    </p:spTree>
    <p:extLst>
      <p:ext uri="{BB962C8B-B14F-4D97-AF65-F5344CB8AC3E}">
        <p14:creationId xmlns:p14="http://schemas.microsoft.com/office/powerpoint/2010/main" val="1261546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https://github.com/MicrosoftLearning/10979-MicrosoftAzureFundamentals/blob/master/Instructions/10979D_LAB_04.md</a:t>
            </a:r>
            <a:endParaRPr lang="en-US" dirty="0"/>
          </a:p>
          <a:p>
            <a:endParaRPr lang="en-US" dirty="0"/>
          </a:p>
          <a:p>
            <a:r>
              <a:rPr lang="en-US" dirty="0"/>
              <a:t>Exercise 1</a:t>
            </a:r>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Estimated Time: 15 minutes</a:t>
            </a:r>
          </a:p>
        </p:txBody>
      </p:sp>
    </p:spTree>
    <p:extLst>
      <p:ext uri="{BB962C8B-B14F-4D97-AF65-F5344CB8AC3E}">
        <p14:creationId xmlns:p14="http://schemas.microsoft.com/office/powerpoint/2010/main" val="27147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Site Recovery and Back Up</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7" name="Picture 6">
            <a:extLst>
              <a:ext uri="{FF2B5EF4-FFF2-40B4-BE49-F238E27FC236}">
                <a16:creationId xmlns:a16="http://schemas.microsoft.com/office/drawing/2014/main" id="{85006334-0911-43C4-9350-A48E558A36A3}"/>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3371436" y="3796046"/>
            <a:ext cx="1893128" cy="1744700"/>
          </a:xfrm>
          <a:prstGeom prst="rect">
            <a:avLst/>
          </a:prstGeom>
        </p:spPr>
      </p:pic>
    </p:spTree>
    <p:extLst>
      <p:ext uri="{BB962C8B-B14F-4D97-AF65-F5344CB8AC3E}">
        <p14:creationId xmlns:p14="http://schemas.microsoft.com/office/powerpoint/2010/main" val="2851283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storage</a:t>
            </a:r>
          </a:p>
        </p:txBody>
      </p:sp>
      <p:sp>
        <p:nvSpPr>
          <p:cNvPr id="3" name="Text Placeholder 2"/>
          <p:cNvSpPr>
            <a:spLocks noGrp="1"/>
          </p:cNvSpPr>
          <p:nvPr>
            <p:ph type="body" idx="1"/>
          </p:nvPr>
        </p:nvSpPr>
        <p:spPr/>
        <p:txBody>
          <a:bodyPr/>
          <a:lstStyle/>
          <a:p>
            <a:r>
              <a:rPr lang="en-US" dirty="0"/>
              <a:t>Storage as an Azure component
Overview of Azure Storage
Planning for standard Azure Storage
Planning for Azure Premium Storage</a:t>
            </a:r>
          </a:p>
        </p:txBody>
      </p:sp>
    </p:spTree>
    <p:custDataLst>
      <p:tags r:id="rId1"/>
    </p:custDataLst>
    <p:extLst>
      <p:ext uri="{BB962C8B-B14F-4D97-AF65-F5344CB8AC3E}">
        <p14:creationId xmlns:p14="http://schemas.microsoft.com/office/powerpoint/2010/main" val="229142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solidFill>
            <a:srgbClr val="00B294"/>
          </a:solidFill>
        </p:spPr>
        <p:txBody>
          <a:bodyPr vert="horz" wrap="square" lIns="134464" tIns="896425" rIns="134464" bIns="896425" rtlCol="0" anchor="ctr">
            <a:noAutofit/>
          </a:bodyPr>
          <a:lstStyle/>
          <a:p>
            <a:r>
              <a:rPr lang="en-US" dirty="0"/>
              <a:t>Active Directory in Azure</a:t>
            </a:r>
          </a:p>
        </p:txBody>
      </p:sp>
      <p:sp>
        <p:nvSpPr>
          <p:cNvPr id="3" name="Text Placeholder 2"/>
          <p:cNvSpPr>
            <a:spLocks noGrp="1"/>
          </p:cNvSpPr>
          <p:nvPr>
            <p:ph type="body" sz="quarter" idx="18"/>
          </p:nvPr>
        </p:nvSpPr>
        <p:spPr>
          <a:solidFill>
            <a:srgbClr val="00B294"/>
          </a:solidFill>
        </p:spPr>
        <p:txBody>
          <a:bodyPr vert="horz" wrap="square" lIns="134464" tIns="896425" rIns="134464" bIns="896425" rtlCol="0" anchor="ctr">
            <a:noAutofit/>
          </a:bodyPr>
          <a:lstStyle/>
          <a:p>
            <a:r>
              <a:rPr lang="en-US" dirty="0"/>
              <a:t>Site Recovery and Back Up</a:t>
            </a:r>
          </a:p>
        </p:txBody>
      </p:sp>
      <p:sp>
        <p:nvSpPr>
          <p:cNvPr id="4" name="Text Placeholder 3"/>
          <p:cNvSpPr>
            <a:spLocks noGrp="1"/>
          </p:cNvSpPr>
          <p:nvPr>
            <p:ph type="body" sz="quarter" idx="19"/>
          </p:nvPr>
        </p:nvSpPr>
        <p:spPr>
          <a:solidFill>
            <a:srgbClr val="00B294"/>
          </a:solidFill>
        </p:spPr>
        <p:txBody>
          <a:bodyPr vert="horz" wrap="square" lIns="134464" tIns="91440" rIns="134464" bIns="91440" rtlCol="0" anchor="ctr">
            <a:noAutofit/>
          </a:bodyPr>
          <a:lstStyle/>
          <a:p>
            <a:r>
              <a:rPr lang="en-US" dirty="0"/>
              <a:t>Web Apps</a:t>
            </a:r>
          </a:p>
        </p:txBody>
      </p:sp>
      <p:sp>
        <p:nvSpPr>
          <p:cNvPr id="5" name="Title 4"/>
          <p:cNvSpPr>
            <a:spLocks noGrp="1"/>
          </p:cNvSpPr>
          <p:nvPr>
            <p:ph type="title"/>
          </p:nvPr>
        </p:nvSpPr>
        <p:spPr/>
        <p:txBody>
          <a:bodyPr/>
          <a:lstStyle/>
          <a:p>
            <a:r>
              <a:rPr lang="en-US" dirty="0"/>
              <a:t>Workshop Schedule</a:t>
            </a:r>
          </a:p>
        </p:txBody>
      </p:sp>
      <p:sp>
        <p:nvSpPr>
          <p:cNvPr id="6" name="Text Placeholder 5"/>
          <p:cNvSpPr>
            <a:spLocks noGrp="1"/>
          </p:cNvSpPr>
          <p:nvPr>
            <p:ph type="body" sz="quarter" idx="10"/>
          </p:nvPr>
        </p:nvSpPr>
        <p:spPr/>
        <p:txBody>
          <a:bodyPr/>
          <a:lstStyle/>
          <a:p>
            <a:r>
              <a:rPr lang="en-US" dirty="0"/>
              <a:t>Day 2</a:t>
            </a:r>
          </a:p>
        </p:txBody>
      </p:sp>
      <p:sp>
        <p:nvSpPr>
          <p:cNvPr id="7" name="Text Placeholder 6"/>
          <p:cNvSpPr>
            <a:spLocks noGrp="1"/>
          </p:cNvSpPr>
          <p:nvPr>
            <p:ph type="body" sz="quarter" idx="20"/>
          </p:nvPr>
        </p:nvSpPr>
        <p:spPr>
          <a:xfrm>
            <a:off x="6633544" y="2510345"/>
            <a:ext cx="2061777" cy="2062070"/>
          </a:xfrm>
          <a:solidFill>
            <a:srgbClr val="68217A"/>
          </a:solidFill>
        </p:spPr>
        <p:txBody>
          <a:bodyPr vert="horz" wrap="square" lIns="134464" tIns="896425" rIns="134464" bIns="896425" rtlCol="0" anchor="ctr">
            <a:noAutofit/>
          </a:bodyPr>
          <a:lstStyle/>
          <a:p>
            <a:r>
              <a:rPr lang="en-US" dirty="0"/>
              <a:t>Diving Deep into Azure</a:t>
            </a:r>
          </a:p>
        </p:txBody>
      </p:sp>
      <p:sp>
        <p:nvSpPr>
          <p:cNvPr id="8" name="Freeform 93"/>
          <p:cNvSpPr>
            <a:spLocks noChangeAspect="1"/>
          </p:cNvSpPr>
          <p:nvPr/>
        </p:nvSpPr>
        <p:spPr bwMode="black">
          <a:xfrm rot="5400000">
            <a:off x="2332929" y="3362081"/>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9" name="Freeform 93"/>
          <p:cNvSpPr>
            <a:spLocks noChangeAspect="1"/>
          </p:cNvSpPr>
          <p:nvPr/>
        </p:nvSpPr>
        <p:spPr bwMode="black">
          <a:xfrm rot="5400000">
            <a:off x="4399155" y="3362080"/>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grpSp>
        <p:nvGrpSpPr>
          <p:cNvPr id="15" name="Group 14">
            <a:extLst>
              <a:ext uri="{FF2B5EF4-FFF2-40B4-BE49-F238E27FC236}">
                <a16:creationId xmlns:a16="http://schemas.microsoft.com/office/drawing/2014/main" id="{BEB30C5D-5BA9-4B1C-8177-5D334F026B35}"/>
              </a:ext>
            </a:extLst>
          </p:cNvPr>
          <p:cNvGrpSpPr/>
          <p:nvPr/>
        </p:nvGrpSpPr>
        <p:grpSpPr>
          <a:xfrm>
            <a:off x="6519030" y="3404155"/>
            <a:ext cx="329837" cy="274419"/>
            <a:chOff x="8509363" y="2687782"/>
            <a:chExt cx="329837" cy="274419"/>
          </a:xfrm>
        </p:grpSpPr>
        <p:sp>
          <p:nvSpPr>
            <p:cNvPr id="13" name="Rectangle 12">
              <a:extLst>
                <a:ext uri="{FF2B5EF4-FFF2-40B4-BE49-F238E27FC236}">
                  <a16:creationId xmlns:a16="http://schemas.microsoft.com/office/drawing/2014/main" id="{D61B24E8-39E0-4B09-85EA-C6071409471B}"/>
                </a:ext>
              </a:extLst>
            </p:cNvPr>
            <p:cNvSpPr/>
            <p:nvPr/>
          </p:nvSpPr>
          <p:spPr bwMode="auto">
            <a:xfrm>
              <a:off x="8509363" y="2687782"/>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C63110D-6441-4DB5-B2E1-561F9AED394B}"/>
                </a:ext>
              </a:extLst>
            </p:cNvPr>
            <p:cNvSpPr/>
            <p:nvPr/>
          </p:nvSpPr>
          <p:spPr bwMode="auto">
            <a:xfrm>
              <a:off x="8509363" y="2865219"/>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52061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Azure Storage</a:t>
            </a:r>
          </a:p>
        </p:txBody>
      </p:sp>
      <p:sp>
        <p:nvSpPr>
          <p:cNvPr id="4" name="Content Placeholder 2"/>
          <p:cNvSpPr>
            <a:spLocks noGrp="1"/>
          </p:cNvSpPr>
          <p:nvPr/>
        </p:nvSpPr>
        <p:spPr bwMode="auto">
          <a:xfrm>
            <a:off x="1982788" y="1021215"/>
            <a:ext cx="849382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Storage types:</a:t>
            </a:r>
          </a:p>
          <a:p>
            <a:pPr lvl="1"/>
            <a:r>
              <a:rPr lang="en-US" sz="2000" dirty="0">
                <a:solidFill>
                  <a:srgbClr val="000000"/>
                </a:solidFill>
              </a:rPr>
              <a:t>Blob storage. Containers for data blobs. The three types of blobs are:</a:t>
            </a:r>
          </a:p>
          <a:p>
            <a:pPr lvl="2"/>
            <a:r>
              <a:rPr lang="en-US" dirty="0">
                <a:solidFill>
                  <a:srgbClr val="000000"/>
                </a:solidFill>
              </a:rPr>
              <a:t>Page blobs:</a:t>
            </a:r>
          </a:p>
          <a:p>
            <a:pPr lvl="3"/>
            <a:r>
              <a:rPr lang="en-US" sz="2000" dirty="0">
                <a:solidFill>
                  <a:srgbClr val="000000"/>
                </a:solidFill>
              </a:rPr>
              <a:t>Optimized for random access</a:t>
            </a:r>
          </a:p>
          <a:p>
            <a:pPr lvl="3"/>
            <a:r>
              <a:rPr lang="en-US" sz="2000" dirty="0">
                <a:solidFill>
                  <a:srgbClr val="000000"/>
                </a:solidFill>
              </a:rPr>
              <a:t>Azure virtual machine disk files</a:t>
            </a:r>
          </a:p>
          <a:p>
            <a:pPr lvl="2"/>
            <a:r>
              <a:rPr lang="en-US" dirty="0">
                <a:solidFill>
                  <a:srgbClr val="000000"/>
                </a:solidFill>
              </a:rPr>
              <a:t>Block blobs:</a:t>
            </a:r>
          </a:p>
          <a:p>
            <a:pPr lvl="3"/>
            <a:r>
              <a:rPr lang="en-US" sz="2000" dirty="0">
                <a:solidFill>
                  <a:srgbClr val="000000"/>
                </a:solidFill>
              </a:rPr>
              <a:t>Optimized for sequential access</a:t>
            </a:r>
          </a:p>
          <a:p>
            <a:pPr lvl="3"/>
            <a:r>
              <a:rPr lang="en-US" sz="2000" dirty="0">
                <a:solidFill>
                  <a:srgbClr val="000000"/>
                </a:solidFill>
              </a:rPr>
              <a:t>Ideal for media and backups</a:t>
            </a:r>
          </a:p>
          <a:p>
            <a:pPr lvl="2"/>
            <a:r>
              <a:rPr lang="en-US" dirty="0">
                <a:solidFill>
                  <a:srgbClr val="000000"/>
                </a:solidFill>
              </a:rPr>
              <a:t>Append blobs: </a:t>
            </a:r>
          </a:p>
          <a:p>
            <a:pPr lvl="3"/>
            <a:r>
              <a:rPr lang="en-US" sz="2000" dirty="0">
                <a:solidFill>
                  <a:srgbClr val="000000"/>
                </a:solidFill>
              </a:rPr>
              <a:t>Optimized for append operations only </a:t>
            </a:r>
          </a:p>
          <a:p>
            <a:pPr lvl="3"/>
            <a:r>
              <a:rPr lang="en-US" sz="2000" dirty="0">
                <a:solidFill>
                  <a:srgbClr val="000000"/>
                </a:solidFill>
              </a:rPr>
              <a:t>Ideal for logging</a:t>
            </a:r>
          </a:p>
          <a:p>
            <a:pPr lvl="1"/>
            <a:r>
              <a:rPr lang="en-US" sz="2000" dirty="0">
                <a:solidFill>
                  <a:srgbClr val="000000"/>
                </a:solidFill>
              </a:rPr>
              <a:t>Table storage. Store for </a:t>
            </a:r>
            <a:r>
              <a:rPr lang="en-GB" sz="2000" dirty="0">
                <a:solidFill>
                  <a:srgbClr val="000000"/>
                </a:solidFill>
              </a:rPr>
              <a:t>non-relational key/value entities</a:t>
            </a:r>
            <a:endParaRPr lang="en-US" sz="2000" dirty="0">
              <a:solidFill>
                <a:srgbClr val="000000"/>
              </a:solidFill>
            </a:endParaRPr>
          </a:p>
          <a:p>
            <a:pPr lvl="1"/>
            <a:r>
              <a:rPr lang="en-US" sz="2000" dirty="0">
                <a:solidFill>
                  <a:srgbClr val="000000"/>
                </a:solidFill>
              </a:rPr>
              <a:t>Queue storage. Temporary store for asynchronous exchange of </a:t>
            </a:r>
            <a:r>
              <a:rPr lang="en-GB" sz="2000" dirty="0">
                <a:solidFill>
                  <a:srgbClr val="000000"/>
                </a:solidFill>
              </a:rPr>
              <a:t>messages </a:t>
            </a:r>
          </a:p>
          <a:p>
            <a:pPr lvl="1"/>
            <a:r>
              <a:rPr lang="en-GB" sz="2000" dirty="0">
                <a:solidFill>
                  <a:srgbClr val="000000"/>
                </a:solidFill>
              </a:rPr>
              <a:t>File storage. File sharing store through SMB 3.x and SMB 2.1</a:t>
            </a:r>
          </a:p>
        </p:txBody>
      </p:sp>
    </p:spTree>
    <p:custDataLst>
      <p:tags r:id="rId1"/>
    </p:custDataLst>
    <p:extLst>
      <p:ext uri="{BB962C8B-B14F-4D97-AF65-F5344CB8AC3E}">
        <p14:creationId xmlns:p14="http://schemas.microsoft.com/office/powerpoint/2010/main" val="6881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standard Azure Storage</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Blob storage:</a:t>
            </a:r>
          </a:p>
          <a:p>
            <a:pPr lvl="1"/>
            <a:r>
              <a:rPr lang="en-US" sz="2000" dirty="0">
                <a:solidFill>
                  <a:srgbClr val="000000"/>
                </a:solidFill>
              </a:rPr>
              <a:t>Block blobs - variable-sized blocks, optimized for large blobs</a:t>
            </a:r>
          </a:p>
          <a:p>
            <a:pPr lvl="1"/>
            <a:r>
              <a:rPr lang="en-GB" sz="2000" dirty="0">
                <a:solidFill>
                  <a:srgbClr val="000000"/>
                </a:solidFill>
              </a:rPr>
              <a:t>Page blob - </a:t>
            </a:r>
            <a:r>
              <a:rPr lang="en-US" sz="2000" dirty="0">
                <a:solidFill>
                  <a:srgbClr val="000000"/>
                </a:solidFill>
              </a:rPr>
              <a:t>512-byte pages, optimized for random read/write</a:t>
            </a:r>
            <a:endParaRPr lang="en-GB" sz="2000" dirty="0">
              <a:solidFill>
                <a:srgbClr val="000000"/>
              </a:solidFill>
            </a:endParaRPr>
          </a:p>
          <a:p>
            <a:pPr lvl="1"/>
            <a:r>
              <a:rPr lang="en-GB" sz="2000" dirty="0">
                <a:solidFill>
                  <a:srgbClr val="000000"/>
                </a:solidFill>
              </a:rPr>
              <a:t>Append blob - </a:t>
            </a:r>
            <a:r>
              <a:rPr lang="en-US" sz="2000" dirty="0">
                <a:solidFill>
                  <a:srgbClr val="000000"/>
                </a:solidFill>
              </a:rPr>
              <a:t>specifically for append operations</a:t>
            </a:r>
            <a:endParaRPr lang="en-GB" sz="2000" dirty="0">
              <a:solidFill>
                <a:srgbClr val="000000"/>
              </a:solidFill>
            </a:endParaRPr>
          </a:p>
          <a:p>
            <a:r>
              <a:rPr lang="en-US" sz="2400" dirty="0">
                <a:solidFill>
                  <a:srgbClr val="000000"/>
                </a:solidFill>
              </a:rPr>
              <a:t>Table storage:</a:t>
            </a:r>
          </a:p>
          <a:p>
            <a:pPr lvl="1"/>
            <a:r>
              <a:rPr lang="en-US" sz="2000" dirty="0">
                <a:solidFill>
                  <a:srgbClr val="000000"/>
                </a:solidFill>
              </a:rPr>
              <a:t>Stores data as key/value pairs in rows</a:t>
            </a:r>
          </a:p>
          <a:p>
            <a:pPr lvl="1"/>
            <a:r>
              <a:rPr lang="en-US" sz="2000" dirty="0">
                <a:solidFill>
                  <a:srgbClr val="000000"/>
                </a:solidFill>
              </a:rPr>
              <a:t>Row entities or 252 custom properties (columns)</a:t>
            </a:r>
          </a:p>
          <a:p>
            <a:pPr lvl="1"/>
            <a:r>
              <a:rPr lang="en-US" sz="2000" dirty="0">
                <a:solidFill>
                  <a:srgbClr val="000000"/>
                </a:solidFill>
              </a:rPr>
              <a:t>Single clustered index</a:t>
            </a:r>
          </a:p>
          <a:p>
            <a:r>
              <a:rPr lang="en-US" sz="2400" dirty="0">
                <a:solidFill>
                  <a:srgbClr val="000000"/>
                </a:solidFill>
              </a:rPr>
              <a:t>Queue storage:</a:t>
            </a:r>
          </a:p>
          <a:p>
            <a:pPr lvl="1"/>
            <a:r>
              <a:rPr lang="en-US" sz="2000" dirty="0">
                <a:solidFill>
                  <a:srgbClr val="000000"/>
                </a:solidFill>
              </a:rPr>
              <a:t>Stores inter-application messages</a:t>
            </a:r>
          </a:p>
          <a:p>
            <a:r>
              <a:rPr lang="en-GB" sz="2400" dirty="0">
                <a:solidFill>
                  <a:srgbClr val="000000"/>
                </a:solidFill>
              </a:rPr>
              <a:t>File storage:</a:t>
            </a:r>
          </a:p>
          <a:p>
            <a:pPr lvl="1"/>
            <a:r>
              <a:rPr lang="en-GB" sz="2000" dirty="0">
                <a:solidFill>
                  <a:srgbClr val="000000"/>
                </a:solidFill>
              </a:rPr>
              <a:t>SMB 2.1 and SMB 3.x file shares</a:t>
            </a:r>
            <a:endParaRPr lang="en-US" sz="2000" dirty="0">
              <a:solidFill>
                <a:srgbClr val="000000"/>
              </a:solidFill>
            </a:endParaRPr>
          </a:p>
          <a:p>
            <a:endParaRPr lang="en-US" sz="2400" dirty="0">
              <a:solidFill>
                <a:srgbClr val="000000"/>
              </a:solidFill>
            </a:endParaRPr>
          </a:p>
        </p:txBody>
      </p:sp>
    </p:spTree>
    <p:custDataLst>
      <p:tags r:id="rId1"/>
    </p:custDataLst>
    <p:extLst>
      <p:ext uri="{BB962C8B-B14F-4D97-AF65-F5344CB8AC3E}">
        <p14:creationId xmlns:p14="http://schemas.microsoft.com/office/powerpoint/2010/main" val="3588219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Azure Premium Storage</a:t>
            </a:r>
          </a:p>
        </p:txBody>
      </p:sp>
      <p:grpSp>
        <p:nvGrpSpPr>
          <p:cNvPr id="4" name="Group 3" descr="Illustration of the components that contribute to the superior I/O throughput that Azure Premium Storage–based solutions deliver, including DS or GS series virtual machines (VMs), Blobcache (consisting of the local host RAM and solid-state drive cache), and page blobs that reside in the Azure Premium Storage account.&#10;&#10;"/>
          <p:cNvGrpSpPr/>
          <p:nvPr/>
        </p:nvGrpSpPr>
        <p:grpSpPr>
          <a:xfrm>
            <a:off x="3693994" y="1037230"/>
            <a:ext cx="4681182" cy="5439771"/>
            <a:chOff x="2169994" y="1037229"/>
            <a:chExt cx="4681182" cy="5439771"/>
          </a:xfrm>
        </p:grpSpPr>
        <p:sp>
          <p:nvSpPr>
            <p:cNvPr id="5" name="Rectangle 4"/>
            <p:cNvSpPr/>
            <p:nvPr/>
          </p:nvSpPr>
          <p:spPr bwMode="auto">
            <a:xfrm>
              <a:off x="2169994" y="1037229"/>
              <a:ext cx="4681182" cy="387596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dirty="0">
                <a:solidFill>
                  <a:srgbClr val="000000"/>
                </a:solidFill>
                <a:latin typeface="Segoe UI" panose="020B0502040204020203" pitchFamily="34" charset="0"/>
                <a:cs typeface="Segoe UI" panose="020B0502040204020203" pitchFamily="34" charset="0"/>
              </a:endParaRPr>
            </a:p>
          </p:txBody>
        </p:sp>
        <p:sp>
          <p:nvSpPr>
            <p:cNvPr id="6" name="Rounded Rectangle 5"/>
            <p:cNvSpPr/>
            <p:nvPr/>
          </p:nvSpPr>
          <p:spPr bwMode="auto">
            <a:xfrm>
              <a:off x="2402006" y="1255593"/>
              <a:ext cx="4012442" cy="1317007"/>
            </a:xfrm>
            <a:prstGeom prst="round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FFFFFF"/>
                  </a:solidFill>
                  <a:latin typeface="Segoe UI" panose="020B0502040204020203" pitchFamily="34" charset="0"/>
                  <a:cs typeface="Segoe UI" panose="020B0502040204020203" pitchFamily="34" charset="0"/>
                </a:rPr>
                <a:t>DS or GS virtual machine</a:t>
              </a:r>
            </a:p>
          </p:txBody>
        </p:sp>
        <p:sp>
          <p:nvSpPr>
            <p:cNvPr id="7" name="Rounded Rectangle 6"/>
            <p:cNvSpPr/>
            <p:nvPr/>
          </p:nvSpPr>
          <p:spPr bwMode="auto">
            <a:xfrm>
              <a:off x="2402006" y="2845557"/>
              <a:ext cx="4012442" cy="1808329"/>
            </a:xfrm>
            <a:prstGeom prst="round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FFFFFF"/>
                  </a:solidFill>
                  <a:latin typeface="Segoe UI" panose="020B0502040204020203" pitchFamily="34" charset="0"/>
                  <a:cs typeface="Segoe UI" panose="020B0502040204020203" pitchFamily="34" charset="0"/>
                </a:rPr>
                <a:t>Blobcache</a:t>
              </a:r>
            </a:p>
            <a:p>
              <a:pPr algn="ctr" eaLnBrk="0" hangingPunct="0"/>
              <a:endParaRPr lang="en-CA" dirty="0">
                <a:solidFill>
                  <a:srgbClr val="FFFFFF"/>
                </a:solidFill>
                <a:latin typeface="Segoe UI" panose="020B0502040204020203" pitchFamily="34" charset="0"/>
                <a:cs typeface="Segoe UI" panose="020B0502040204020203" pitchFamily="34" charset="0"/>
              </a:endParaRPr>
            </a:p>
          </p:txBody>
        </p:sp>
        <p:sp>
          <p:nvSpPr>
            <p:cNvPr id="8" name="Rectangle 7"/>
            <p:cNvSpPr/>
            <p:nvPr/>
          </p:nvSpPr>
          <p:spPr bwMode="auto">
            <a:xfrm>
              <a:off x="2647666" y="3381231"/>
              <a:ext cx="3521122" cy="409433"/>
            </a:xfrm>
            <a:prstGeom prst="rect">
              <a:avLst/>
            </a:prstGeom>
            <a:solidFill>
              <a:schemeClr val="accent5">
                <a:lumMod val="9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000000"/>
                  </a:solidFill>
                  <a:latin typeface="Segoe UI" panose="020B0502040204020203" pitchFamily="34" charset="0"/>
                  <a:cs typeface="Segoe UI" panose="020B0502040204020203" pitchFamily="34" charset="0"/>
                </a:rPr>
                <a:t>RAM cache</a:t>
              </a:r>
            </a:p>
          </p:txBody>
        </p:sp>
        <p:sp>
          <p:nvSpPr>
            <p:cNvPr id="9" name="Rectangle 8"/>
            <p:cNvSpPr/>
            <p:nvPr/>
          </p:nvSpPr>
          <p:spPr bwMode="auto">
            <a:xfrm>
              <a:off x="2647666" y="3971497"/>
              <a:ext cx="3521122" cy="409433"/>
            </a:xfrm>
            <a:prstGeom prst="rect">
              <a:avLst/>
            </a:prstGeom>
            <a:solidFill>
              <a:schemeClr val="accent5">
                <a:lumMod val="9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000000"/>
                  </a:solidFill>
                  <a:latin typeface="Segoe UI" panose="020B0502040204020203" pitchFamily="34" charset="0"/>
                  <a:cs typeface="Segoe UI" panose="020B0502040204020203" pitchFamily="34" charset="0"/>
                </a:rPr>
                <a:t>Server SSD cache</a:t>
              </a:r>
            </a:p>
          </p:txBody>
        </p:sp>
        <p:cxnSp>
          <p:nvCxnSpPr>
            <p:cNvPr id="10" name="Straight Arrow Connector 9"/>
            <p:cNvCxnSpPr/>
            <p:nvPr/>
          </p:nvCxnSpPr>
          <p:spPr bwMode="auto">
            <a:xfrm>
              <a:off x="4244454" y="4653886"/>
              <a:ext cx="13648" cy="794982"/>
            </a:xfrm>
            <a:prstGeom prst="straightConnector1">
              <a:avLst/>
            </a:prstGeom>
            <a:gradFill rotWithShape="1">
              <a:gsLst>
                <a:gs pos="0">
                  <a:srgbClr val="E4CD9A"/>
                </a:gs>
                <a:gs pos="100000">
                  <a:srgbClr val="EEEFD7"/>
                </a:gs>
              </a:gsLst>
              <a:lin ang="2700000" scaled="1"/>
            </a:gradFill>
            <a:ln w="34925" cap="flat" cmpd="sng" algn="ctr">
              <a:solidFill>
                <a:schemeClr val="accent4"/>
              </a:solidFill>
              <a:prstDash val="solid"/>
              <a:round/>
              <a:headEnd type="triangle"/>
              <a:tailEnd type="triangle"/>
            </a:ln>
            <a:effectLst/>
          </p:spPr>
        </p:cxnSp>
        <p:sp>
          <p:nvSpPr>
            <p:cNvPr id="11" name="Cloud Callout 10"/>
            <p:cNvSpPr/>
            <p:nvPr/>
          </p:nvSpPr>
          <p:spPr bwMode="auto">
            <a:xfrm>
              <a:off x="3224159" y="5054765"/>
              <a:ext cx="2497540" cy="1422235"/>
            </a:xfrm>
            <a:prstGeom prst="cloudCallout">
              <a:avLst/>
            </a:prstGeom>
            <a:solidFill>
              <a:schemeClr val="accent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000000"/>
                  </a:solidFill>
                  <a:latin typeface="Segoe UI" panose="020B0502040204020203" pitchFamily="34" charset="0"/>
                  <a:cs typeface="Segoe UI" panose="020B0502040204020203" pitchFamily="34" charset="0"/>
                </a:rPr>
                <a:t>Azure storage page blobs</a:t>
              </a:r>
            </a:p>
          </p:txBody>
        </p:sp>
      </p:grpSp>
    </p:spTree>
    <p:custDataLst>
      <p:tags r:id="rId1"/>
    </p:custDataLst>
    <p:extLst>
      <p:ext uri="{BB962C8B-B14F-4D97-AF65-F5344CB8AC3E}">
        <p14:creationId xmlns:p14="http://schemas.microsoft.com/office/powerpoint/2010/main" val="48792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683625" cy="740664"/>
          </a:xfrm>
        </p:spPr>
        <p:txBody>
          <a:bodyPr/>
          <a:lstStyle/>
          <a:p>
            <a:r>
              <a:rPr lang="en-US" dirty="0"/>
              <a:t>Implementing and managing Azure Storage</a:t>
            </a:r>
          </a:p>
        </p:txBody>
      </p:sp>
      <p:sp>
        <p:nvSpPr>
          <p:cNvPr id="3" name="Text Placeholder 2"/>
          <p:cNvSpPr>
            <a:spLocks noGrp="1"/>
          </p:cNvSpPr>
          <p:nvPr>
            <p:ph type="body" idx="1"/>
          </p:nvPr>
        </p:nvSpPr>
        <p:spPr/>
        <p:txBody>
          <a:bodyPr/>
          <a:lstStyle/>
          <a:p>
            <a:r>
              <a:rPr lang="en-US" dirty="0"/>
              <a:t>Creating a storage account
Implementing blobs
Implementing Azure file storage
Implementing Azure table and queue storage
Controlling access to storage
Monitoring storage
Demonstration: Implementing storage</a:t>
            </a:r>
          </a:p>
        </p:txBody>
      </p:sp>
    </p:spTree>
    <p:custDataLst>
      <p:tags r:id="rId1"/>
    </p:custDataLst>
    <p:extLst>
      <p:ext uri="{BB962C8B-B14F-4D97-AF65-F5344CB8AC3E}">
        <p14:creationId xmlns:p14="http://schemas.microsoft.com/office/powerpoint/2010/main" val="1664846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storage account</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General purpose storage accounts:</a:t>
            </a:r>
          </a:p>
          <a:p>
            <a:pPr lvl="1"/>
            <a:r>
              <a:rPr lang="en-US" dirty="0">
                <a:solidFill>
                  <a:srgbClr val="000000"/>
                </a:solidFill>
              </a:rPr>
              <a:t>Blobs (page, block, append), tables, queues, files</a:t>
            </a:r>
          </a:p>
          <a:p>
            <a:pPr lvl="1"/>
            <a:r>
              <a:rPr lang="en-US" dirty="0">
                <a:solidFill>
                  <a:srgbClr val="000000"/>
                </a:solidFill>
              </a:rPr>
              <a:t>Performance</a:t>
            </a:r>
          </a:p>
          <a:p>
            <a:pPr lvl="2"/>
            <a:r>
              <a:rPr lang="en-US" dirty="0">
                <a:solidFill>
                  <a:srgbClr val="000000"/>
                </a:solidFill>
              </a:rPr>
              <a:t>Standard or Premium (page blobs, LRS only)</a:t>
            </a:r>
          </a:p>
          <a:p>
            <a:pPr lvl="1"/>
            <a:r>
              <a:rPr lang="en-US" dirty="0">
                <a:solidFill>
                  <a:srgbClr val="000000"/>
                </a:solidFill>
              </a:rPr>
              <a:t>Replication</a:t>
            </a:r>
          </a:p>
          <a:p>
            <a:pPr lvl="2">
              <a:spcAft>
                <a:spcPts val="1200"/>
              </a:spcAft>
            </a:pPr>
            <a:r>
              <a:rPr lang="en-US" dirty="0">
                <a:solidFill>
                  <a:srgbClr val="000000"/>
                </a:solidFill>
              </a:rPr>
              <a:t>LRS, ZRS (block blobs only), GRS, RA-GRS</a:t>
            </a:r>
          </a:p>
          <a:p>
            <a:r>
              <a:rPr lang="en-US" dirty="0">
                <a:solidFill>
                  <a:srgbClr val="000000"/>
                </a:solidFill>
              </a:rPr>
              <a:t>Blob storage accounts:</a:t>
            </a:r>
          </a:p>
          <a:p>
            <a:pPr lvl="1"/>
            <a:r>
              <a:rPr lang="en-US" dirty="0">
                <a:solidFill>
                  <a:srgbClr val="000000"/>
                </a:solidFill>
              </a:rPr>
              <a:t>Block and append blobs only (optimized pricing)</a:t>
            </a:r>
          </a:p>
          <a:p>
            <a:pPr lvl="1"/>
            <a:r>
              <a:rPr lang="en-US" dirty="0">
                <a:solidFill>
                  <a:srgbClr val="000000"/>
                </a:solidFill>
              </a:rPr>
              <a:t>Access tiers (depending on frequency of data access):</a:t>
            </a:r>
          </a:p>
          <a:p>
            <a:pPr lvl="2"/>
            <a:r>
              <a:rPr lang="en-US" dirty="0">
                <a:solidFill>
                  <a:srgbClr val="000000"/>
                </a:solidFill>
              </a:rPr>
              <a:t>Hot or cool</a:t>
            </a:r>
          </a:p>
          <a:p>
            <a:pPr lvl="2"/>
            <a:r>
              <a:rPr lang="en-US" dirty="0">
                <a:solidFill>
                  <a:srgbClr val="000000"/>
                </a:solidFill>
              </a:rPr>
              <a:t>Switching between tiers is supported (consider cost implications)</a:t>
            </a:r>
          </a:p>
          <a:p>
            <a:pPr lvl="1"/>
            <a:r>
              <a:rPr lang="en-US" dirty="0">
                <a:solidFill>
                  <a:srgbClr val="000000"/>
                </a:solidFill>
              </a:rPr>
              <a:t>Replication:</a:t>
            </a:r>
          </a:p>
          <a:p>
            <a:pPr lvl="2"/>
            <a:r>
              <a:rPr lang="en-US" dirty="0">
                <a:solidFill>
                  <a:srgbClr val="000000"/>
                </a:solidFill>
              </a:rPr>
              <a:t>LRS, GRS, RA-GRS</a:t>
            </a:r>
          </a:p>
          <a:p>
            <a:endParaRPr lang="en-US" dirty="0">
              <a:solidFill>
                <a:srgbClr val="000000"/>
              </a:solidFill>
            </a:endParaRPr>
          </a:p>
        </p:txBody>
      </p:sp>
    </p:spTree>
    <p:custDataLst>
      <p:tags r:id="rId1"/>
    </p:custDataLst>
    <p:extLst>
      <p:ext uri="{BB962C8B-B14F-4D97-AF65-F5344CB8AC3E}">
        <p14:creationId xmlns:p14="http://schemas.microsoft.com/office/powerpoint/2010/main" val="112414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blobs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solidFill>
                  <a:srgbClr val="000000"/>
                </a:solidFill>
              </a:rPr>
              <a:t>Create a container in a storage account</a:t>
            </a:r>
          </a:p>
          <a:p>
            <a:r>
              <a:rPr lang="en-GB" dirty="0">
                <a:solidFill>
                  <a:srgbClr val="000000"/>
                </a:solidFill>
              </a:rPr>
              <a:t>Specify an access level:</a:t>
            </a:r>
          </a:p>
          <a:p>
            <a:pPr lvl="1"/>
            <a:r>
              <a:rPr lang="en-GB" dirty="0">
                <a:solidFill>
                  <a:srgbClr val="000000"/>
                </a:solidFill>
              </a:rPr>
              <a:t>Private</a:t>
            </a:r>
          </a:p>
          <a:p>
            <a:pPr lvl="1"/>
            <a:r>
              <a:rPr lang="en-GB" dirty="0">
                <a:solidFill>
                  <a:srgbClr val="000000"/>
                </a:solidFill>
              </a:rPr>
              <a:t>Public Blob</a:t>
            </a:r>
          </a:p>
          <a:p>
            <a:pPr lvl="1"/>
            <a:r>
              <a:rPr lang="en-GB" dirty="0">
                <a:solidFill>
                  <a:srgbClr val="000000"/>
                </a:solidFill>
              </a:rPr>
              <a:t>Public Container</a:t>
            </a:r>
            <a:endParaRPr lang="en-US" dirty="0">
              <a:solidFill>
                <a:srgbClr val="000000"/>
              </a:solidFill>
            </a:endParaRPr>
          </a:p>
          <a:p>
            <a:r>
              <a:rPr lang="en-GB" dirty="0">
                <a:solidFill>
                  <a:srgbClr val="000000"/>
                </a:solidFill>
              </a:rPr>
              <a:t>Manage by using:</a:t>
            </a:r>
          </a:p>
          <a:p>
            <a:pPr lvl="1"/>
            <a:r>
              <a:rPr lang="en-GB" dirty="0">
                <a:solidFill>
                  <a:srgbClr val="000000"/>
                </a:solidFill>
              </a:rPr>
              <a:t>AzCopy</a:t>
            </a:r>
          </a:p>
          <a:p>
            <a:pPr lvl="1"/>
            <a:r>
              <a:rPr lang="en-GB" dirty="0">
                <a:solidFill>
                  <a:srgbClr val="000000"/>
                </a:solidFill>
              </a:rPr>
              <a:t>Azure Storage Explorer</a:t>
            </a:r>
          </a:p>
          <a:p>
            <a:pPr lvl="1"/>
            <a:r>
              <a:rPr lang="en-GB" dirty="0">
                <a:solidFill>
                  <a:srgbClr val="000000"/>
                </a:solidFill>
              </a:rPr>
              <a:t>Azure PowerShell</a:t>
            </a:r>
          </a:p>
          <a:p>
            <a:pPr lvl="1"/>
            <a:r>
              <a:rPr lang="en-GB" dirty="0">
                <a:solidFill>
                  <a:srgbClr val="000000"/>
                </a:solidFill>
              </a:rPr>
              <a:t>Azure CLI</a:t>
            </a:r>
          </a:p>
          <a:p>
            <a:pPr lvl="1"/>
            <a:r>
              <a:rPr lang="en-GB" dirty="0">
                <a:solidFill>
                  <a:srgbClr val="000000"/>
                </a:solidFill>
              </a:rPr>
              <a:t>Azure portal</a:t>
            </a:r>
            <a:endParaRPr lang="en-US"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572786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Azure file storage</a:t>
            </a:r>
          </a:p>
        </p:txBody>
      </p:sp>
      <p:sp>
        <p:nvSpPr>
          <p:cNvPr id="4" name="Content Placeholder 2"/>
          <p:cNvSpPr>
            <a:spLocks noGrp="1"/>
          </p:cNvSpPr>
          <p:nvPr/>
        </p:nvSpPr>
        <p:spPr bwMode="auto">
          <a:xfrm>
            <a:off x="1982788" y="1021215"/>
            <a:ext cx="842105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Creating file shares:</a:t>
            </a:r>
          </a:p>
          <a:p>
            <a:pPr lvl="1"/>
            <a:r>
              <a:rPr lang="en-US" dirty="0">
                <a:solidFill>
                  <a:srgbClr val="000000"/>
                </a:solidFill>
              </a:rPr>
              <a:t>Azure portal, Windows PowerShell, Azure CLI, or REST API</a:t>
            </a:r>
          </a:p>
          <a:p>
            <a:r>
              <a:rPr lang="en-US" dirty="0">
                <a:solidFill>
                  <a:srgbClr val="000000"/>
                </a:solidFill>
              </a:rPr>
              <a:t>Accessing file shares:</a:t>
            </a:r>
          </a:p>
          <a:p>
            <a:pPr lvl="1"/>
            <a:r>
              <a:rPr lang="en-US" dirty="0">
                <a:solidFill>
                  <a:srgbClr val="000000"/>
                </a:solidFill>
              </a:rPr>
              <a:t>On Windows, create a drive mapping with the </a:t>
            </a:r>
            <a:r>
              <a:rPr lang="en-US" b="1" dirty="0">
                <a:solidFill>
                  <a:srgbClr val="000000"/>
                </a:solidFill>
              </a:rPr>
              <a:t>net use</a:t>
            </a:r>
            <a:endParaRPr lang="en-US" dirty="0">
              <a:solidFill>
                <a:srgbClr val="000000"/>
              </a:solidFill>
            </a:endParaRPr>
          </a:p>
          <a:p>
            <a:pPr lvl="1"/>
            <a:r>
              <a:rPr lang="en-US" dirty="0">
                <a:solidFill>
                  <a:srgbClr val="000000"/>
                </a:solidFill>
              </a:rPr>
              <a:t>On Linux, create a mountpoint and run </a:t>
            </a:r>
            <a:r>
              <a:rPr lang="en-US" b="1" dirty="0">
                <a:solidFill>
                  <a:srgbClr val="000000"/>
                </a:solidFill>
              </a:rPr>
              <a:t>mount –t cifs</a:t>
            </a:r>
          </a:p>
          <a:p>
            <a:pPr lvl="1"/>
            <a:r>
              <a:rPr lang="en-US" dirty="0">
                <a:solidFill>
                  <a:srgbClr val="000000"/>
                </a:solidFill>
              </a:rPr>
              <a:t>Provide an account name and a key</a:t>
            </a:r>
          </a:p>
          <a:p>
            <a:pPr lvl="1"/>
            <a:r>
              <a:rPr lang="en-US" dirty="0">
                <a:solidFill>
                  <a:srgbClr val="000000"/>
                </a:solidFill>
              </a:rPr>
              <a:t>Run from the same region (SMB 2.1 or SMB 3.x)</a:t>
            </a:r>
          </a:p>
          <a:p>
            <a:pPr lvl="1"/>
            <a:r>
              <a:rPr lang="en-US" dirty="0">
                <a:solidFill>
                  <a:srgbClr val="000000"/>
                </a:solidFill>
              </a:rPr>
              <a:t>Run from another Azure region or from any on-premises location (SMB 3.x on Windows) </a:t>
            </a:r>
            <a:endParaRPr lang="en-US" b="1" dirty="0">
              <a:solidFill>
                <a:srgbClr val="000000"/>
              </a:solidFill>
            </a:endParaRPr>
          </a:p>
          <a:p>
            <a:pPr lvl="1"/>
            <a:r>
              <a:rPr lang="en-US" dirty="0">
                <a:solidFill>
                  <a:srgbClr val="000000"/>
                </a:solidFill>
              </a:rPr>
              <a:t>Alternatively, use Windows PowerShell, Azure CLI, AzCopy, or the REST API from any location</a:t>
            </a:r>
          </a:p>
          <a:p>
            <a:pPr lvl="1"/>
            <a:endParaRPr lang="en-US"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4048840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Azure table and queue storage</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Create and update programmatically</a:t>
            </a:r>
          </a:p>
          <a:p>
            <a:r>
              <a:rPr lang="en-GB" dirty="0">
                <a:solidFill>
                  <a:srgbClr val="000000"/>
                </a:solidFill>
              </a:rPr>
              <a:t>Manage by using:</a:t>
            </a:r>
          </a:p>
          <a:p>
            <a:pPr lvl="1"/>
            <a:r>
              <a:rPr lang="en-GB" dirty="0">
                <a:solidFill>
                  <a:srgbClr val="000000"/>
                </a:solidFill>
              </a:rPr>
              <a:t>Azure Storage Explorer</a:t>
            </a:r>
          </a:p>
          <a:p>
            <a:pPr lvl="1"/>
            <a:r>
              <a:rPr lang="en-GB" dirty="0">
                <a:solidFill>
                  <a:srgbClr val="000000"/>
                </a:solidFill>
              </a:rPr>
              <a:t>Azure portal</a:t>
            </a:r>
          </a:p>
          <a:p>
            <a:pPr lvl="1"/>
            <a:r>
              <a:rPr lang="en-GB" dirty="0">
                <a:solidFill>
                  <a:srgbClr val="000000"/>
                </a:solidFill>
              </a:rPr>
              <a:t>Azure PowerShell and Azure CLI:</a:t>
            </a:r>
          </a:p>
          <a:p>
            <a:pPr lvl="2"/>
            <a:r>
              <a:rPr lang="en-GB" dirty="0">
                <a:solidFill>
                  <a:srgbClr val="000000"/>
                </a:solidFill>
              </a:rPr>
              <a:t>Tables:</a:t>
            </a:r>
          </a:p>
          <a:p>
            <a:pPr lvl="2"/>
            <a:endParaRPr lang="en-GB" dirty="0">
              <a:solidFill>
                <a:srgbClr val="000000"/>
              </a:solidFill>
            </a:endParaRPr>
          </a:p>
          <a:p>
            <a:pPr lvl="2"/>
            <a:endParaRPr lang="en-GB" dirty="0">
              <a:solidFill>
                <a:srgbClr val="000000"/>
              </a:solidFill>
            </a:endParaRPr>
          </a:p>
          <a:p>
            <a:pPr lvl="2"/>
            <a:endParaRPr lang="en-GB" dirty="0">
              <a:solidFill>
                <a:srgbClr val="000000"/>
              </a:solidFill>
            </a:endParaRPr>
          </a:p>
          <a:p>
            <a:pPr lvl="2"/>
            <a:r>
              <a:rPr lang="en-GB" dirty="0">
                <a:solidFill>
                  <a:srgbClr val="000000"/>
                </a:solidFill>
              </a:rPr>
              <a:t>Queues:</a:t>
            </a:r>
          </a:p>
          <a:p>
            <a:endParaRPr lang="en-US" dirty="0">
              <a:solidFill>
                <a:srgbClr val="000000"/>
              </a:solidFill>
            </a:endParaRPr>
          </a:p>
          <a:p>
            <a:endParaRPr lang="en-US" dirty="0">
              <a:solidFill>
                <a:srgbClr val="000000"/>
              </a:solidFill>
            </a:endParaRPr>
          </a:p>
        </p:txBody>
      </p:sp>
      <p:sp>
        <p:nvSpPr>
          <p:cNvPr id="5" name="Rectangle 4"/>
          <p:cNvSpPr/>
          <p:nvPr/>
        </p:nvSpPr>
        <p:spPr>
          <a:xfrm>
            <a:off x="1982789" y="3743236"/>
            <a:ext cx="8401007" cy="923330"/>
          </a:xfrm>
          <a:prstGeom prst="rect">
            <a:avLst/>
          </a:prstGeom>
          <a:solidFill>
            <a:schemeClr val="bg2">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r>
              <a:rPr lang="en-GB" b="0" dirty="0">
                <a:solidFill>
                  <a:srgbClr val="000000"/>
                </a:solidFill>
                <a:latin typeface="Lucida Sans Unicode" panose="020B0602030504020204" pitchFamily="34" charset="0"/>
                <a:cs typeface="Lucida Sans Unicode" panose="020B0602030504020204" pitchFamily="34" charset="0"/>
              </a:rPr>
              <a:t>New-AzureStorageTable –Name $tabName –Context $context</a:t>
            </a:r>
          </a:p>
          <a:p>
            <a:r>
              <a:rPr lang="en-GB" b="0" dirty="0">
                <a:solidFill>
                  <a:srgbClr val="000000"/>
                </a:solidFill>
                <a:latin typeface="Lucida Sans Unicode" panose="020B0602030504020204" pitchFamily="34" charset="0"/>
                <a:cs typeface="Lucida Sans Unicode" panose="020B0602030504020204" pitchFamily="34" charset="0"/>
              </a:rPr>
              <a:t>Get-AzureStorageTable –Name $tabName –Context $context</a:t>
            </a:r>
          </a:p>
          <a:p>
            <a:r>
              <a:rPr lang="en-GB" b="0" dirty="0">
                <a:solidFill>
                  <a:srgbClr val="000000"/>
                </a:solidFill>
                <a:latin typeface="Lucida Sans Unicode" panose="020B0602030504020204" pitchFamily="34" charset="0"/>
                <a:cs typeface="Lucida Sans Unicode" panose="020B0602030504020204" pitchFamily="34" charset="0"/>
              </a:rPr>
              <a:t>Remove-AzureStorageTable –Name $tabName –Context $context </a:t>
            </a:r>
          </a:p>
        </p:txBody>
      </p:sp>
      <p:sp>
        <p:nvSpPr>
          <p:cNvPr id="6" name="Rectangle 5"/>
          <p:cNvSpPr/>
          <p:nvPr/>
        </p:nvSpPr>
        <p:spPr>
          <a:xfrm>
            <a:off x="1982788" y="5245241"/>
            <a:ext cx="8401007" cy="923330"/>
          </a:xfrm>
          <a:prstGeom prst="rect">
            <a:avLst/>
          </a:prstGeom>
          <a:solidFill>
            <a:schemeClr val="bg2">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r>
              <a:rPr lang="en-GB" b="0" dirty="0">
                <a:solidFill>
                  <a:srgbClr val="000000"/>
                </a:solidFill>
                <a:latin typeface="Lucida Sans Unicode" panose="020B0602030504020204" pitchFamily="34" charset="0"/>
                <a:cs typeface="Lucida Sans Unicode" panose="020B0602030504020204" pitchFamily="34" charset="0"/>
              </a:rPr>
              <a:t>New-AzureStorageQueue –Name $qName –Context $context</a:t>
            </a:r>
          </a:p>
          <a:p>
            <a:r>
              <a:rPr lang="en-GB" b="0" dirty="0">
                <a:solidFill>
                  <a:srgbClr val="000000"/>
                </a:solidFill>
                <a:latin typeface="Lucida Sans Unicode" panose="020B0602030504020204" pitchFamily="34" charset="0"/>
                <a:cs typeface="Lucida Sans Unicode" panose="020B0602030504020204" pitchFamily="34" charset="0"/>
              </a:rPr>
              <a:t>Get-AzureStorageQueue –Name $qName –Context $context</a:t>
            </a:r>
          </a:p>
          <a:p>
            <a:r>
              <a:rPr lang="en-GB" b="0" dirty="0">
                <a:solidFill>
                  <a:srgbClr val="000000"/>
                </a:solidFill>
                <a:latin typeface="Lucida Sans Unicode" panose="020B0602030504020204" pitchFamily="34" charset="0"/>
                <a:cs typeface="Lucida Sans Unicode" panose="020B0602030504020204" pitchFamily="34" charset="0"/>
              </a:rPr>
              <a:t>Remove-AzureStorageQueue –Name $qName –Context $context</a:t>
            </a:r>
          </a:p>
        </p:txBody>
      </p:sp>
    </p:spTree>
    <p:custDataLst>
      <p:tags r:id="rId1"/>
    </p:custDataLst>
    <p:extLst>
      <p:ext uri="{BB962C8B-B14F-4D97-AF65-F5344CB8AC3E}">
        <p14:creationId xmlns:p14="http://schemas.microsoft.com/office/powerpoint/2010/main" val="271472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access to storage</a:t>
            </a:r>
          </a:p>
        </p:txBody>
      </p:sp>
      <p:sp>
        <p:nvSpPr>
          <p:cNvPr id="4" name="Content Placeholder 3"/>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Storage account access keys:</a:t>
            </a:r>
            <a:endParaRPr lang="en-CA" sz="2400" dirty="0">
              <a:solidFill>
                <a:srgbClr val="000000"/>
              </a:solidFill>
            </a:endParaRPr>
          </a:p>
          <a:p>
            <a:pPr lvl="1"/>
            <a:r>
              <a:rPr lang="en-US" sz="2000" dirty="0">
                <a:solidFill>
                  <a:srgbClr val="000000"/>
                </a:solidFill>
              </a:rPr>
              <a:t>Primary and secondary</a:t>
            </a:r>
            <a:endParaRPr lang="en-CA" sz="2000" dirty="0">
              <a:solidFill>
                <a:srgbClr val="000000"/>
              </a:solidFill>
            </a:endParaRPr>
          </a:p>
          <a:p>
            <a:pPr lvl="1"/>
            <a:r>
              <a:rPr lang="en-US" sz="2000" dirty="0">
                <a:solidFill>
                  <a:srgbClr val="000000"/>
                </a:solidFill>
              </a:rPr>
              <a:t>Automatically generated but can be recycled</a:t>
            </a:r>
            <a:endParaRPr lang="en-CA" sz="2000" dirty="0">
              <a:solidFill>
                <a:srgbClr val="000000"/>
              </a:solidFill>
            </a:endParaRPr>
          </a:p>
          <a:p>
            <a:pPr lvl="1"/>
            <a:r>
              <a:rPr lang="en-US" sz="2000" dirty="0">
                <a:solidFill>
                  <a:srgbClr val="000000"/>
                </a:solidFill>
              </a:rPr>
              <a:t>Provide full access to a storage account</a:t>
            </a:r>
            <a:endParaRPr lang="en-CA" sz="2000" dirty="0">
              <a:solidFill>
                <a:srgbClr val="000000"/>
              </a:solidFill>
            </a:endParaRPr>
          </a:p>
          <a:p>
            <a:r>
              <a:rPr lang="en-US" sz="2400" dirty="0">
                <a:solidFill>
                  <a:srgbClr val="000000"/>
                </a:solidFill>
              </a:rPr>
              <a:t>SAS:</a:t>
            </a:r>
            <a:endParaRPr lang="en-CA" sz="2400" dirty="0">
              <a:solidFill>
                <a:srgbClr val="000000"/>
              </a:solidFill>
            </a:endParaRPr>
          </a:p>
          <a:p>
            <a:pPr lvl="1"/>
            <a:r>
              <a:rPr lang="en-US" sz="2000" dirty="0">
                <a:solidFill>
                  <a:srgbClr val="000000"/>
                </a:solidFill>
              </a:rPr>
              <a:t>Granular (container or resource level)</a:t>
            </a:r>
            <a:endParaRPr lang="en-CA" sz="2000" dirty="0">
              <a:solidFill>
                <a:srgbClr val="000000"/>
              </a:solidFill>
            </a:endParaRPr>
          </a:p>
          <a:p>
            <a:pPr lvl="1"/>
            <a:r>
              <a:rPr lang="en-US" sz="2000" dirty="0">
                <a:solidFill>
                  <a:srgbClr val="000000"/>
                </a:solidFill>
              </a:rPr>
              <a:t>Time-limited </a:t>
            </a:r>
            <a:endParaRPr lang="en-CA" sz="2000" dirty="0">
              <a:solidFill>
                <a:srgbClr val="000000"/>
              </a:solidFill>
            </a:endParaRPr>
          </a:p>
          <a:p>
            <a:r>
              <a:rPr lang="en-US" sz="2400" dirty="0">
                <a:solidFill>
                  <a:srgbClr val="000000"/>
                </a:solidFill>
              </a:rPr>
              <a:t>Stored access policy:</a:t>
            </a:r>
            <a:endParaRPr lang="en-CA" sz="2400" dirty="0">
              <a:solidFill>
                <a:srgbClr val="000000"/>
              </a:solidFill>
            </a:endParaRPr>
          </a:p>
          <a:p>
            <a:pPr lvl="1"/>
            <a:r>
              <a:rPr lang="en-US" sz="2000" dirty="0">
                <a:solidFill>
                  <a:srgbClr val="000000"/>
                </a:solidFill>
              </a:rPr>
              <a:t>Granular (container level)</a:t>
            </a:r>
            <a:endParaRPr lang="en-CA" sz="2000" dirty="0">
              <a:solidFill>
                <a:srgbClr val="000000"/>
              </a:solidFill>
            </a:endParaRPr>
          </a:p>
          <a:p>
            <a:pPr lvl="1"/>
            <a:r>
              <a:rPr lang="en-US" sz="2000" dirty="0">
                <a:solidFill>
                  <a:srgbClr val="000000"/>
                </a:solidFill>
              </a:rPr>
              <a:t>Time-limited</a:t>
            </a:r>
            <a:endParaRPr lang="en-CA" sz="2000" dirty="0">
              <a:solidFill>
                <a:srgbClr val="000000"/>
              </a:solidFill>
            </a:endParaRPr>
          </a:p>
          <a:p>
            <a:pPr lvl="1"/>
            <a:r>
              <a:rPr lang="en-US" sz="2000" dirty="0">
                <a:solidFill>
                  <a:srgbClr val="000000"/>
                </a:solidFill>
              </a:rPr>
              <a:t>You can easily revoke policy-linked SAS</a:t>
            </a:r>
            <a:endParaRPr lang="en-CA" sz="2000" dirty="0">
              <a:solidFill>
                <a:srgbClr val="000000"/>
              </a:solidFill>
            </a:endParaRPr>
          </a:p>
          <a:p>
            <a:r>
              <a:rPr lang="en-US" sz="2400" dirty="0">
                <a:solidFill>
                  <a:srgbClr val="000000"/>
                </a:solidFill>
              </a:rPr>
              <a:t>Role-based access control:</a:t>
            </a:r>
            <a:endParaRPr lang="en-CA" sz="2400" dirty="0">
              <a:solidFill>
                <a:srgbClr val="000000"/>
              </a:solidFill>
            </a:endParaRPr>
          </a:p>
          <a:p>
            <a:pPr lvl="1"/>
            <a:r>
              <a:rPr lang="en-US" sz="2000" dirty="0">
                <a:solidFill>
                  <a:srgbClr val="000000"/>
                </a:solidFill>
              </a:rPr>
              <a:t> Default roles</a:t>
            </a:r>
            <a:endParaRPr lang="en-CA" sz="2000" dirty="0">
              <a:solidFill>
                <a:srgbClr val="000000"/>
              </a:solidFill>
            </a:endParaRPr>
          </a:p>
          <a:p>
            <a:pPr lvl="1"/>
            <a:r>
              <a:rPr lang="en-US" sz="2000" dirty="0">
                <a:solidFill>
                  <a:srgbClr val="000000"/>
                </a:solidFill>
              </a:rPr>
              <a:t> Custom roles</a:t>
            </a:r>
            <a:endParaRPr lang="en-CA" sz="2000" dirty="0">
              <a:solidFill>
                <a:srgbClr val="000000"/>
              </a:solidFill>
            </a:endParaRPr>
          </a:p>
        </p:txBody>
      </p:sp>
    </p:spTree>
    <p:custDataLst>
      <p:tags r:id="rId1"/>
    </p:custDataLst>
    <p:extLst>
      <p:ext uri="{BB962C8B-B14F-4D97-AF65-F5344CB8AC3E}">
        <p14:creationId xmlns:p14="http://schemas.microsoft.com/office/powerpoint/2010/main" val="466886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storage</a:t>
            </a:r>
          </a:p>
        </p:txBody>
      </p:sp>
      <p:sp>
        <p:nvSpPr>
          <p:cNvPr id="4" name="Content Placeholder 2"/>
          <p:cNvSpPr>
            <a:spLocks noGrp="1"/>
          </p:cNvSpPr>
          <p:nvPr/>
        </p:nvSpPr>
        <p:spPr bwMode="auto">
          <a:xfrm>
            <a:off x="1855788" y="1021215"/>
            <a:ext cx="843448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You can enable monitoring for a new or existing standard storage account:</a:t>
            </a:r>
            <a:endParaRPr lang="en-CA" dirty="0">
              <a:solidFill>
                <a:srgbClr val="000000"/>
              </a:solidFill>
            </a:endParaRPr>
          </a:p>
          <a:p>
            <a:pPr lvl="1"/>
            <a:r>
              <a:rPr lang="en-US" dirty="0">
                <a:solidFill>
                  <a:srgbClr val="000000"/>
                </a:solidFill>
              </a:rPr>
              <a:t>Aggregate metrics</a:t>
            </a:r>
            <a:endParaRPr lang="en-CA" dirty="0">
              <a:solidFill>
                <a:srgbClr val="000000"/>
              </a:solidFill>
            </a:endParaRPr>
          </a:p>
          <a:p>
            <a:pPr lvl="1"/>
            <a:r>
              <a:rPr lang="en-US" dirty="0">
                <a:solidFill>
                  <a:srgbClr val="000000"/>
                </a:solidFill>
              </a:rPr>
              <a:t>Per-API metrics</a:t>
            </a:r>
            <a:endParaRPr lang="en-CA" dirty="0">
              <a:solidFill>
                <a:srgbClr val="000000"/>
              </a:solidFill>
            </a:endParaRPr>
          </a:p>
          <a:p>
            <a:pPr lvl="1"/>
            <a:r>
              <a:rPr lang="en-US" dirty="0">
                <a:solidFill>
                  <a:srgbClr val="000000"/>
                </a:solidFill>
              </a:rPr>
              <a:t>Logs</a:t>
            </a:r>
            <a:endParaRPr lang="en-CA" dirty="0">
              <a:solidFill>
                <a:srgbClr val="000000"/>
              </a:solidFill>
            </a:endParaRPr>
          </a:p>
          <a:p>
            <a:r>
              <a:rPr lang="en-US" dirty="0">
                <a:solidFill>
                  <a:srgbClr val="000000"/>
                </a:solidFill>
              </a:rPr>
              <a:t>Not supported for Azure Premium storage accounts</a:t>
            </a:r>
            <a:endParaRPr lang="en-CA" dirty="0">
              <a:solidFill>
                <a:srgbClr val="000000"/>
              </a:solidFill>
            </a:endParaRPr>
          </a:p>
          <a:p>
            <a:r>
              <a:rPr lang="en-US" dirty="0">
                <a:solidFill>
                  <a:srgbClr val="000000"/>
                </a:solidFill>
              </a:rPr>
              <a:t>Metrics and logs are stored in the same storage account</a:t>
            </a:r>
            <a:endParaRPr lang="en-CA" dirty="0">
              <a:solidFill>
                <a:srgbClr val="000000"/>
              </a:solidFill>
            </a:endParaRPr>
          </a:p>
          <a:p>
            <a:r>
              <a:rPr lang="en-US" dirty="0">
                <a:solidFill>
                  <a:srgbClr val="000000"/>
                </a:solidFill>
              </a:rPr>
              <a:t>Metrics can be displayed in the </a:t>
            </a:r>
            <a:r>
              <a:rPr lang="en-US" b="1" dirty="0">
                <a:solidFill>
                  <a:srgbClr val="000000"/>
                </a:solidFill>
              </a:rPr>
              <a:t>Monitoring </a:t>
            </a:r>
            <a:r>
              <a:rPr lang="en-US" dirty="0">
                <a:solidFill>
                  <a:srgbClr val="000000"/>
                </a:solidFill>
              </a:rPr>
              <a:t>lens</a:t>
            </a:r>
            <a:endParaRPr lang="en-CA" dirty="0">
              <a:solidFill>
                <a:srgbClr val="000000"/>
              </a:solidFill>
            </a:endParaRPr>
          </a:p>
          <a:p>
            <a:r>
              <a:rPr lang="en-US" dirty="0">
                <a:solidFill>
                  <a:srgbClr val="000000"/>
                </a:solidFill>
              </a:rPr>
              <a:t>Metric-based alerts:</a:t>
            </a:r>
            <a:endParaRPr lang="en-CA" dirty="0">
              <a:solidFill>
                <a:srgbClr val="000000"/>
              </a:solidFill>
            </a:endParaRPr>
          </a:p>
          <a:p>
            <a:pPr lvl="1"/>
            <a:r>
              <a:rPr lang="en-US" dirty="0">
                <a:solidFill>
                  <a:srgbClr val="000000"/>
                </a:solidFill>
              </a:rPr>
              <a:t>Delivered through email</a:t>
            </a:r>
            <a:endParaRPr lang="en-CA" dirty="0">
              <a:solidFill>
                <a:srgbClr val="000000"/>
              </a:solidFill>
            </a:endParaRPr>
          </a:p>
          <a:p>
            <a:pPr lvl="1"/>
            <a:r>
              <a:rPr lang="en-US" dirty="0">
                <a:solidFill>
                  <a:srgbClr val="000000"/>
                </a:solidFill>
              </a:rPr>
              <a:t>Routed to a Webhook</a:t>
            </a:r>
            <a:endParaRPr lang="en-CA"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368314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1743-F2C1-49B7-ABF6-BF0C631767B4}"/>
              </a:ext>
            </a:extLst>
          </p:cNvPr>
          <p:cNvSpPr>
            <a:spLocks noGrp="1"/>
          </p:cNvSpPr>
          <p:nvPr>
            <p:ph type="title"/>
          </p:nvPr>
        </p:nvSpPr>
        <p:spPr/>
        <p:txBody>
          <a:bodyPr/>
          <a:lstStyle/>
          <a:p>
            <a:r>
              <a:rPr lang="en-US" dirty="0"/>
              <a:t>Agenda</a:t>
            </a:r>
          </a:p>
        </p:txBody>
      </p:sp>
      <p:graphicFrame>
        <p:nvGraphicFramePr>
          <p:cNvPr id="4" name="Table 3">
            <a:extLst>
              <a:ext uri="{FF2B5EF4-FFF2-40B4-BE49-F238E27FC236}">
                <a16:creationId xmlns:a16="http://schemas.microsoft.com/office/drawing/2014/main" id="{59E5FE51-E78C-4823-BE6D-24217A50C21A}"/>
              </a:ext>
            </a:extLst>
          </p:cNvPr>
          <p:cNvGraphicFramePr>
            <a:graphicFrameLocks noGrp="1"/>
          </p:cNvGraphicFramePr>
          <p:nvPr>
            <p:extLst>
              <p:ext uri="{D42A27DB-BD31-4B8C-83A1-F6EECF244321}">
                <p14:modId xmlns:p14="http://schemas.microsoft.com/office/powerpoint/2010/main" val="2377555710"/>
              </p:ext>
            </p:extLst>
          </p:nvPr>
        </p:nvGraphicFramePr>
        <p:xfrm>
          <a:off x="3338945" y="951710"/>
          <a:ext cx="7301346" cy="4916261"/>
        </p:xfrm>
        <a:graphic>
          <a:graphicData uri="http://schemas.openxmlformats.org/drawingml/2006/table">
            <a:tbl>
              <a:tblPr firstRow="1" firstCol="1" bandRow="1">
                <a:tableStyleId>{5C22544A-7EE6-4342-B048-85BDC9FD1C3A}</a:tableStyleId>
              </a:tblPr>
              <a:tblGrid>
                <a:gridCol w="1775882">
                  <a:extLst>
                    <a:ext uri="{9D8B030D-6E8A-4147-A177-3AD203B41FA5}">
                      <a16:colId xmlns:a16="http://schemas.microsoft.com/office/drawing/2014/main" val="393694667"/>
                    </a:ext>
                  </a:extLst>
                </a:gridCol>
                <a:gridCol w="5525464">
                  <a:extLst>
                    <a:ext uri="{9D8B030D-6E8A-4147-A177-3AD203B41FA5}">
                      <a16:colId xmlns:a16="http://schemas.microsoft.com/office/drawing/2014/main" val="2471813841"/>
                    </a:ext>
                  </a:extLst>
                </a:gridCol>
              </a:tblGrid>
              <a:tr h="379502">
                <a:tc>
                  <a:txBody>
                    <a:bodyPr/>
                    <a:lstStyle/>
                    <a:p>
                      <a:pPr marL="0" marR="0" algn="ctr">
                        <a:lnSpc>
                          <a:spcPct val="107000"/>
                        </a:lnSpc>
                        <a:spcBef>
                          <a:spcPts val="0"/>
                        </a:spcBef>
                        <a:spcAft>
                          <a:spcPts val="0"/>
                        </a:spcAft>
                      </a:pPr>
                      <a:r>
                        <a:rPr lang="en-US" sz="2400">
                          <a:effectLst/>
                        </a:rPr>
                        <a:t>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ctr">
                        <a:lnSpc>
                          <a:spcPct val="107000"/>
                        </a:lnSpc>
                        <a:spcBef>
                          <a:spcPts val="0"/>
                        </a:spcBef>
                        <a:spcAft>
                          <a:spcPts val="0"/>
                        </a:spcAft>
                      </a:pPr>
                      <a:r>
                        <a:rPr lang="en-US" sz="2400">
                          <a:effectLst/>
                        </a:rPr>
                        <a:t> Topic</a:t>
                      </a:r>
                      <a:r>
                        <a:rPr lang="en-US" sz="2800" u="sng">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4191503508"/>
                  </a:ext>
                </a:extLst>
              </a:tr>
              <a:tr h="544186">
                <a:tc>
                  <a:txBody>
                    <a:bodyPr/>
                    <a:lstStyle/>
                    <a:p>
                      <a:pPr marL="0" marR="0" algn="r">
                        <a:lnSpc>
                          <a:spcPct val="107000"/>
                        </a:lnSpc>
                        <a:spcBef>
                          <a:spcPts val="0"/>
                        </a:spcBef>
                        <a:spcAft>
                          <a:spcPts val="0"/>
                        </a:spcAft>
                      </a:pPr>
                      <a:r>
                        <a:rPr lang="en-US" sz="2000" dirty="0">
                          <a:effectLst/>
                        </a:rPr>
                        <a:t>8:30 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Registration and Breakfast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1779462464"/>
                  </a:ext>
                </a:extLst>
              </a:tr>
              <a:tr h="265089">
                <a:tc>
                  <a:txBody>
                    <a:bodyPr/>
                    <a:lstStyle/>
                    <a:p>
                      <a:pPr marL="0" marR="0" algn="r">
                        <a:lnSpc>
                          <a:spcPct val="107000"/>
                        </a:lnSpc>
                        <a:spcBef>
                          <a:spcPts val="0"/>
                        </a:spcBef>
                        <a:spcAft>
                          <a:spcPts val="0"/>
                        </a:spcAft>
                      </a:pPr>
                      <a:r>
                        <a:rPr lang="en-US" sz="2000">
                          <a:effectLst/>
                        </a:rPr>
                        <a:t>8:45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Welcome remarks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72297558"/>
                  </a:ext>
                </a:extLst>
              </a:tr>
              <a:tr h="265089">
                <a:tc>
                  <a:txBody>
                    <a:bodyPr/>
                    <a:lstStyle/>
                    <a:p>
                      <a:pPr marL="0" marR="0" algn="r">
                        <a:lnSpc>
                          <a:spcPct val="107000"/>
                        </a:lnSpc>
                        <a:spcBef>
                          <a:spcPts val="0"/>
                        </a:spcBef>
                        <a:spcAft>
                          <a:spcPts val="0"/>
                        </a:spcAft>
                      </a:pPr>
                      <a:r>
                        <a:rPr lang="en-US" sz="2000">
                          <a:effectLst/>
                        </a:rPr>
                        <a:t>9:00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1765" kern="1200" dirty="0">
                          <a:solidFill>
                            <a:schemeClr val="dk1"/>
                          </a:solidFill>
                          <a:effectLst/>
                          <a:latin typeface="+mn-lt"/>
                          <a:ea typeface="+mn-ea"/>
                          <a:cs typeface="+mn-cs"/>
                        </a:rPr>
                        <a:t>Introduction to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467633217"/>
                  </a:ext>
                </a:extLst>
              </a:tr>
              <a:tr h="324502">
                <a:tc>
                  <a:txBody>
                    <a:bodyPr/>
                    <a:lstStyle/>
                    <a:p>
                      <a:pPr marL="0" marR="0" algn="r">
                        <a:lnSpc>
                          <a:spcPct val="107000"/>
                        </a:lnSpc>
                        <a:spcBef>
                          <a:spcPts val="0"/>
                        </a:spcBef>
                        <a:spcAft>
                          <a:spcPts val="0"/>
                        </a:spcAft>
                      </a:pPr>
                      <a:r>
                        <a:rPr lang="en-US" sz="2000">
                          <a:effectLst/>
                        </a:rPr>
                        <a:t>9:15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950608911"/>
                  </a:ext>
                </a:extLst>
              </a:tr>
              <a:tr h="544186">
                <a:tc>
                  <a:txBody>
                    <a:bodyPr/>
                    <a:lstStyle/>
                    <a:p>
                      <a:pPr marL="0" marR="0" algn="r">
                        <a:lnSpc>
                          <a:spcPct val="107000"/>
                        </a:lnSpc>
                        <a:spcBef>
                          <a:spcPts val="0"/>
                        </a:spcBef>
                        <a:spcAft>
                          <a:spcPts val="0"/>
                        </a:spcAft>
                      </a:pPr>
                      <a:r>
                        <a:rPr lang="en-US" sz="2000">
                          <a:effectLst/>
                        </a:rPr>
                        <a:t>10:15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1765" kern="1200" dirty="0">
                          <a:solidFill>
                            <a:schemeClr val="dk1"/>
                          </a:solidFill>
                          <a:effectLst/>
                          <a:latin typeface="+mn-lt"/>
                          <a:ea typeface="+mn-ea"/>
                          <a:cs typeface="+mn-cs"/>
                        </a:rPr>
                        <a:t>Compute Instances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876619300"/>
                  </a:ext>
                </a:extLst>
              </a:tr>
              <a:tr h="544186">
                <a:tc>
                  <a:txBody>
                    <a:bodyPr/>
                    <a:lstStyle/>
                    <a:p>
                      <a:pPr marL="0" marR="0" algn="r">
                        <a:lnSpc>
                          <a:spcPct val="107000"/>
                        </a:lnSpc>
                        <a:spcBef>
                          <a:spcPts val="0"/>
                        </a:spcBef>
                        <a:spcAft>
                          <a:spcPts val="0"/>
                        </a:spcAft>
                      </a:pPr>
                      <a:r>
                        <a:rPr lang="en-US" sz="2000">
                          <a:effectLst/>
                        </a:rPr>
                        <a:t>10:30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1010756564"/>
                  </a:ext>
                </a:extLst>
              </a:tr>
              <a:tr h="544186">
                <a:tc>
                  <a:txBody>
                    <a:bodyPr/>
                    <a:lstStyle/>
                    <a:p>
                      <a:pPr marL="0" marR="0" algn="r">
                        <a:lnSpc>
                          <a:spcPct val="107000"/>
                        </a:lnSpc>
                        <a:spcBef>
                          <a:spcPts val="0"/>
                        </a:spcBef>
                        <a:spcAft>
                          <a:spcPts val="0"/>
                        </a:spcAft>
                      </a:pPr>
                      <a:r>
                        <a:rPr lang="en-US" sz="2000">
                          <a:effectLst/>
                        </a:rPr>
                        <a:t>11:30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dirty="0">
                          <a:effectLst/>
                        </a:rPr>
                        <a:t> </a:t>
                      </a:r>
                      <a:r>
                        <a:rPr lang="en-US" sz="1765" kern="1200" dirty="0">
                          <a:solidFill>
                            <a:schemeClr val="dk1"/>
                          </a:solidFill>
                          <a:effectLst/>
                          <a:latin typeface="+mn-lt"/>
                          <a:ea typeface="+mn-ea"/>
                          <a:cs typeface="+mn-cs"/>
                        </a:rPr>
                        <a:t>Virtual Networks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643351144"/>
                  </a:ext>
                </a:extLst>
              </a:tr>
              <a:tr h="265089">
                <a:tc>
                  <a:txBody>
                    <a:bodyPr/>
                    <a:lstStyle/>
                    <a:p>
                      <a:pPr marL="0" marR="0" algn="r">
                        <a:lnSpc>
                          <a:spcPct val="107000"/>
                        </a:lnSpc>
                        <a:spcBef>
                          <a:spcPts val="0"/>
                        </a:spcBef>
                        <a:spcAft>
                          <a:spcPts val="0"/>
                        </a:spcAft>
                      </a:pPr>
                      <a:r>
                        <a:rPr lang="en-US" sz="2000">
                          <a:effectLst/>
                        </a:rPr>
                        <a:t>12:30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sz="1600" dirty="0">
                          <a:effectLst/>
                        </a:rPr>
                        <a:t> </a:t>
                      </a:r>
                      <a:r>
                        <a:rPr lang="en-US" sz="1765" kern="1200" dirty="0">
                          <a:solidFill>
                            <a:schemeClr val="dk1"/>
                          </a:solidFill>
                          <a:effectLst/>
                          <a:latin typeface="+mn-lt"/>
                          <a:ea typeface="+mn-ea"/>
                          <a:cs typeface="+mn-cs"/>
                        </a:rPr>
                        <a:t>Platform as a Service Virtual Machines</a:t>
                      </a:r>
                    </a:p>
                  </a:txBody>
                  <a:tcPr marL="0" marR="0" marT="0" marB="0" anchor="ctr"/>
                </a:tc>
                <a:extLst>
                  <a:ext uri="{0D108BD9-81ED-4DB2-BD59-A6C34878D82A}">
                    <a16:rowId xmlns:a16="http://schemas.microsoft.com/office/drawing/2014/main" val="2282204852"/>
                  </a:ext>
                </a:extLst>
              </a:tr>
              <a:tr h="265089">
                <a:tc>
                  <a:txBody>
                    <a:bodyPr/>
                    <a:lstStyle/>
                    <a:p>
                      <a:pPr marL="0" marR="0" algn="r">
                        <a:lnSpc>
                          <a:spcPct val="107000"/>
                        </a:lnSpc>
                        <a:spcBef>
                          <a:spcPts val="0"/>
                        </a:spcBef>
                        <a:spcAft>
                          <a:spcPts val="0"/>
                        </a:spcAft>
                      </a:pPr>
                      <a:r>
                        <a:rPr lang="en-US" sz="2000">
                          <a:effectLst/>
                        </a:rPr>
                        <a:t>1:30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325843693"/>
                  </a:ext>
                </a:extLst>
              </a:tr>
              <a:tr h="265089">
                <a:tc>
                  <a:txBody>
                    <a:bodyPr/>
                    <a:lstStyle/>
                    <a:p>
                      <a:pPr marL="0" marR="0" algn="r">
                        <a:lnSpc>
                          <a:spcPct val="107000"/>
                        </a:lnSpc>
                        <a:spcBef>
                          <a:spcPts val="0"/>
                        </a:spcBef>
                        <a:spcAft>
                          <a:spcPts val="0"/>
                        </a:spcAft>
                      </a:pPr>
                      <a:r>
                        <a:rPr lang="en-US" sz="2000">
                          <a:effectLst/>
                        </a:rPr>
                        <a:t>2:45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34069493"/>
                  </a:ext>
                </a:extLst>
              </a:tr>
              <a:tr h="265089">
                <a:tc>
                  <a:txBody>
                    <a:bodyPr/>
                    <a:lstStyle/>
                    <a:p>
                      <a:pPr marL="0" marR="0" algn="r">
                        <a:lnSpc>
                          <a:spcPct val="107000"/>
                        </a:lnSpc>
                        <a:spcBef>
                          <a:spcPts val="0"/>
                        </a:spcBef>
                        <a:spcAft>
                          <a:spcPts val="0"/>
                        </a:spcAft>
                      </a:pPr>
                      <a:r>
                        <a:rPr lang="en-US" sz="2000">
                          <a:effectLst/>
                        </a:rPr>
                        <a:t>4:00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2751702877"/>
                  </a:ext>
                </a:extLst>
              </a:tr>
            </a:tbl>
          </a:graphicData>
        </a:graphic>
      </p:graphicFrame>
    </p:spTree>
    <p:extLst>
      <p:ext uri="{BB962C8B-B14F-4D97-AF65-F5344CB8AC3E}">
        <p14:creationId xmlns:p14="http://schemas.microsoft.com/office/powerpoint/2010/main" val="9555451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Implementing storage</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a:xfrm>
            <a:off x="4914123" y="1625600"/>
            <a:ext cx="7054357" cy="4207275"/>
          </a:xfrm>
        </p:spPr>
        <p:txBody>
          <a:bodyPr/>
          <a:lstStyle/>
          <a:p>
            <a:r>
              <a:rPr lang="en-US" sz="2800" dirty="0"/>
              <a:t>Create a storage account</a:t>
            </a:r>
          </a:p>
          <a:p>
            <a:r>
              <a:rPr lang="en-US" sz="2800" dirty="0"/>
              <a:t>Use Windows PowerShell to upload blobs</a:t>
            </a:r>
          </a:p>
          <a:p>
            <a:r>
              <a:rPr lang="en-US" sz="2800" dirty="0"/>
              <a:t>View blob storage in Visual Studio</a:t>
            </a:r>
          </a:p>
          <a:p>
            <a:r>
              <a:rPr lang="en-US" sz="2800" dirty="0"/>
              <a:t>Configure monitoring and logging</a:t>
            </a:r>
          </a:p>
          <a:p>
            <a:r>
              <a:rPr lang="en-US" sz="2800" dirty="0"/>
              <a:t>View logged events</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62255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2786589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673355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Azure Backup</a:t>
            </a:r>
          </a:p>
        </p:txBody>
      </p:sp>
      <p:sp>
        <p:nvSpPr>
          <p:cNvPr id="3" name="Text Placeholder 2"/>
          <p:cNvSpPr>
            <a:spLocks noGrp="1"/>
          </p:cNvSpPr>
          <p:nvPr>
            <p:ph type="body" idx="1"/>
          </p:nvPr>
        </p:nvSpPr>
        <p:spPr/>
        <p:txBody>
          <a:bodyPr/>
          <a:lstStyle/>
          <a:p>
            <a:r>
              <a:rPr lang="en-US" dirty="0"/>
              <a:t>Overview of Azure Backup
File and folder backups with the Recovery Services Agent
VM-level backup by using the Azure Backup VM extension
Integrating Azure Backup with Data Protection Manager and Microsoft Azure Backup Server
Demonstration: Implementing Azure IaaS virtual machine backups</a:t>
            </a:r>
          </a:p>
        </p:txBody>
      </p:sp>
    </p:spTree>
    <p:custDataLst>
      <p:tags r:id="rId1"/>
    </p:custDataLst>
    <p:extLst>
      <p:ext uri="{BB962C8B-B14F-4D97-AF65-F5344CB8AC3E}">
        <p14:creationId xmlns:p14="http://schemas.microsoft.com/office/powerpoint/2010/main" val="3765398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Azure Backup</a:t>
            </a:r>
          </a:p>
        </p:txBody>
      </p:sp>
      <p:pic>
        <p:nvPicPr>
          <p:cNvPr id="4" name="Picture 3" descr="Illustration of the different options that Azure Backup supports, including the protection of on-premises workloads and Azure infrastructure as a service (IaaS) virtual machines.&#10;&#10;"/>
          <p:cNvPicPr>
            <a:picLocks noChangeAspect="1"/>
          </p:cNvPicPr>
          <p:nvPr/>
        </p:nvPicPr>
        <p:blipFill>
          <a:blip r:embed="rId4"/>
          <a:stretch>
            <a:fillRect/>
          </a:stretch>
        </p:blipFill>
        <p:spPr>
          <a:xfrm>
            <a:off x="1612004" y="880618"/>
            <a:ext cx="8967993" cy="5858764"/>
          </a:xfrm>
          <a:prstGeom prst="rect">
            <a:avLst/>
          </a:prstGeom>
        </p:spPr>
      </p:pic>
    </p:spTree>
    <p:custDataLst>
      <p:tags r:id="rId1"/>
    </p:custDataLst>
    <p:extLst>
      <p:ext uri="{BB962C8B-B14F-4D97-AF65-F5344CB8AC3E}">
        <p14:creationId xmlns:p14="http://schemas.microsoft.com/office/powerpoint/2010/main" val="194244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and folder backups with the Recovery Services Agent</a:t>
            </a:r>
          </a:p>
        </p:txBody>
      </p:sp>
      <p:sp>
        <p:nvSpPr>
          <p:cNvPr id="4" name="Content Placeholder 2"/>
          <p:cNvSpPr>
            <a:spLocks noGrp="1"/>
          </p:cNvSpPr>
          <p:nvPr/>
        </p:nvSpPr>
        <p:spPr bwMode="auto">
          <a:xfrm>
            <a:off x="1982788" y="1021215"/>
            <a:ext cx="8468644"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Arial" pitchFamily="34" charset="0"/>
              <a:buAutoNum type="arabicPeriod"/>
            </a:pPr>
            <a:r>
              <a:rPr lang="en-US" dirty="0">
                <a:solidFill>
                  <a:srgbClr val="000000"/>
                </a:solidFill>
              </a:rPr>
              <a:t>Create an Azure Backup vault</a:t>
            </a:r>
          </a:p>
          <a:p>
            <a:pPr marL="514350" indent="-514350">
              <a:buFont typeface="Arial" pitchFamily="34" charset="0"/>
              <a:buAutoNum type="arabicPeriod"/>
            </a:pPr>
            <a:r>
              <a:rPr lang="en-US" dirty="0">
                <a:solidFill>
                  <a:srgbClr val="000000"/>
                </a:solidFill>
              </a:rPr>
              <a:t>Configure vault replication type</a:t>
            </a:r>
          </a:p>
          <a:p>
            <a:pPr marL="514350" indent="-514350">
              <a:buFont typeface="Arial" pitchFamily="34" charset="0"/>
              <a:buAutoNum type="arabicPeriod"/>
            </a:pPr>
            <a:r>
              <a:rPr lang="en-US" dirty="0">
                <a:solidFill>
                  <a:srgbClr val="000000"/>
                </a:solidFill>
              </a:rPr>
              <a:t>Specify the backup goal:</a:t>
            </a:r>
          </a:p>
          <a:p>
            <a:pPr marL="1193800" lvl="2" indent="-514350"/>
            <a:r>
              <a:rPr lang="en-US" dirty="0">
                <a:solidFill>
                  <a:srgbClr val="000000"/>
                </a:solidFill>
              </a:rPr>
              <a:t>Location of the workload: On-premises</a:t>
            </a:r>
          </a:p>
          <a:p>
            <a:pPr marL="1193800" lvl="2" indent="-514350"/>
            <a:r>
              <a:rPr lang="en-US" dirty="0">
                <a:solidFill>
                  <a:srgbClr val="000000"/>
                </a:solidFill>
              </a:rPr>
              <a:t>The workload type: Files and folders</a:t>
            </a:r>
          </a:p>
          <a:p>
            <a:pPr marL="514350" indent="-514350">
              <a:buFont typeface="Arial" pitchFamily="34" charset="0"/>
              <a:buAutoNum type="arabicPeriod"/>
            </a:pPr>
            <a:r>
              <a:rPr lang="en-US" dirty="0">
                <a:solidFill>
                  <a:srgbClr val="000000"/>
                </a:solidFill>
              </a:rPr>
              <a:t>Download the vault credentials</a:t>
            </a:r>
          </a:p>
          <a:p>
            <a:pPr marL="514350" indent="-514350">
              <a:buFont typeface="Arial" pitchFamily="34" charset="0"/>
              <a:buAutoNum type="arabicPeriod"/>
            </a:pPr>
            <a:r>
              <a:rPr lang="en-US" dirty="0">
                <a:solidFill>
                  <a:srgbClr val="000000"/>
                </a:solidFill>
              </a:rPr>
              <a:t>Download the Recovery Services Agent</a:t>
            </a:r>
          </a:p>
          <a:p>
            <a:pPr marL="514350" indent="-514350">
              <a:buFont typeface="Arial" pitchFamily="34" charset="0"/>
              <a:buAutoNum type="arabicPeriod"/>
            </a:pPr>
            <a:r>
              <a:rPr lang="en-US" dirty="0">
                <a:solidFill>
                  <a:srgbClr val="000000"/>
                </a:solidFill>
              </a:rPr>
              <a:t>Install the Recovery Services Agent</a:t>
            </a:r>
          </a:p>
          <a:p>
            <a:pPr marL="514350" indent="-514350">
              <a:buFont typeface="Arial" pitchFamily="34" charset="0"/>
              <a:buAutoNum type="arabicPeriod"/>
            </a:pPr>
            <a:r>
              <a:rPr lang="en-US" dirty="0">
                <a:solidFill>
                  <a:srgbClr val="000000"/>
                </a:solidFill>
              </a:rPr>
              <a:t>Register local computer with the vault and set a passphrase</a:t>
            </a:r>
          </a:p>
          <a:p>
            <a:pPr marL="514350" indent="-514350">
              <a:buFont typeface="Arial" pitchFamily="34" charset="0"/>
              <a:buAutoNum type="arabicPeriod"/>
            </a:pPr>
            <a:r>
              <a:rPr lang="en-US" dirty="0">
                <a:solidFill>
                  <a:srgbClr val="000000"/>
                </a:solidFill>
              </a:rPr>
              <a:t>Configure the initial backup type, choose files and folders to back up, and create a backup schedule</a:t>
            </a:r>
            <a:endParaRPr lang="en-CA"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1397928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759825" cy="740664"/>
          </a:xfrm>
        </p:spPr>
        <p:txBody>
          <a:bodyPr/>
          <a:lstStyle/>
          <a:p>
            <a:r>
              <a:rPr lang="en-US" sz="2600" dirty="0"/>
              <a:t>VM-level backup by using the Azure Backup VM extension</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Arial" pitchFamily="34" charset="0"/>
              <a:buAutoNum type="arabicPeriod"/>
            </a:pPr>
            <a:r>
              <a:rPr lang="en-US" dirty="0">
                <a:solidFill>
                  <a:srgbClr val="000000"/>
                </a:solidFill>
              </a:rPr>
              <a:t>Create an Azure Backup vault</a:t>
            </a:r>
          </a:p>
          <a:p>
            <a:pPr marL="514350" indent="-514350">
              <a:buFont typeface="Arial" pitchFamily="34" charset="0"/>
              <a:buAutoNum type="arabicPeriod"/>
            </a:pPr>
            <a:r>
              <a:rPr lang="en-US" dirty="0">
                <a:solidFill>
                  <a:srgbClr val="000000"/>
                </a:solidFill>
              </a:rPr>
              <a:t>Configure vault replication type</a:t>
            </a:r>
          </a:p>
          <a:p>
            <a:pPr marL="514350" indent="-514350">
              <a:buFont typeface="Arial" pitchFamily="34" charset="0"/>
              <a:buAutoNum type="arabicPeriod"/>
            </a:pPr>
            <a:r>
              <a:rPr lang="en-US" dirty="0">
                <a:solidFill>
                  <a:srgbClr val="000000"/>
                </a:solidFill>
              </a:rPr>
              <a:t>Specify the backup goal:</a:t>
            </a:r>
          </a:p>
          <a:p>
            <a:pPr marL="1193800" lvl="2" indent="-514350"/>
            <a:r>
              <a:rPr lang="en-US" dirty="0">
                <a:solidFill>
                  <a:srgbClr val="000000"/>
                </a:solidFill>
              </a:rPr>
              <a:t>Location of the workload: Azure</a:t>
            </a:r>
          </a:p>
          <a:p>
            <a:pPr marL="1193800" lvl="2" indent="-514350"/>
            <a:r>
              <a:rPr lang="en-US" dirty="0">
                <a:solidFill>
                  <a:srgbClr val="000000"/>
                </a:solidFill>
              </a:rPr>
              <a:t>The workload type: Virtual machine</a:t>
            </a:r>
          </a:p>
          <a:p>
            <a:pPr marL="514350" indent="-514350">
              <a:buFont typeface="Arial" pitchFamily="34" charset="0"/>
              <a:buAutoNum type="arabicPeriod"/>
            </a:pPr>
            <a:r>
              <a:rPr lang="en-US" dirty="0">
                <a:solidFill>
                  <a:srgbClr val="000000"/>
                </a:solidFill>
              </a:rPr>
              <a:t>Choose the backup policy</a:t>
            </a:r>
          </a:p>
          <a:p>
            <a:pPr marL="514350" indent="-514350">
              <a:buFont typeface="Arial" pitchFamily="34" charset="0"/>
              <a:buAutoNum type="arabicPeriod"/>
            </a:pPr>
            <a:r>
              <a:rPr lang="en-US" dirty="0">
                <a:solidFill>
                  <a:srgbClr val="000000"/>
                </a:solidFill>
              </a:rPr>
              <a:t>Specify the virtual machines to back up</a:t>
            </a:r>
          </a:p>
          <a:p>
            <a:endParaRPr lang="en-US" dirty="0">
              <a:solidFill>
                <a:srgbClr val="000000"/>
              </a:solidFill>
            </a:endParaRPr>
          </a:p>
        </p:txBody>
      </p:sp>
    </p:spTree>
    <p:custDataLst>
      <p:tags r:id="rId1"/>
    </p:custDataLst>
    <p:extLst>
      <p:ext uri="{BB962C8B-B14F-4D97-AF65-F5344CB8AC3E}">
        <p14:creationId xmlns:p14="http://schemas.microsoft.com/office/powerpoint/2010/main" val="938826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Integrating Azure Backup with Data Protection Manager and Microsoft Azure Backup Server</a:t>
            </a:r>
          </a:p>
        </p:txBody>
      </p:sp>
      <p:graphicFrame>
        <p:nvGraphicFramePr>
          <p:cNvPr id="4" name="Table 3"/>
          <p:cNvGraphicFramePr>
            <a:graphicFrameLocks noGrp="1"/>
          </p:cNvGraphicFramePr>
          <p:nvPr>
            <p:extLst/>
          </p:nvPr>
        </p:nvGraphicFramePr>
        <p:xfrm>
          <a:off x="3048000" y="1397000"/>
          <a:ext cx="6096000" cy="43891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CA" b="1" dirty="0">
                          <a:latin typeface="Segoe" panose="020B0502040504020203" pitchFamily="34" charset="0"/>
                        </a:rPr>
                        <a:t>Feature</a:t>
                      </a:r>
                      <a:endParaRPr lang="en-CA" b="1"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dirty="0">
                          <a:latin typeface="Segoe" panose="020B0502040504020203" pitchFamily="34" charset="0"/>
                        </a:rPr>
                        <a:t>System Center 2016</a:t>
                      </a:r>
                      <a:r>
                        <a:rPr lang="en-CA" b="1" baseline="0" dirty="0">
                          <a:latin typeface="Segoe" panose="020B0502040504020203" pitchFamily="34" charset="0"/>
                        </a:rPr>
                        <a:t> </a:t>
                      </a:r>
                      <a:r>
                        <a:rPr lang="en-CA" b="1" dirty="0">
                          <a:latin typeface="Segoe" panose="020B0502040504020203" pitchFamily="34" charset="0"/>
                        </a:rPr>
                        <a:t>DPM</a:t>
                      </a:r>
                      <a:endParaRPr lang="en-CA" b="1"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1" dirty="0">
                          <a:latin typeface="Segoe" panose="020B0502040504020203" pitchFamily="34" charset="0"/>
                        </a:rPr>
                        <a:t>Azure Backup Server</a:t>
                      </a:r>
                    </a:p>
                    <a:p>
                      <a:endParaRPr lang="en-CA" b="1"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CA" dirty="0">
                          <a:latin typeface="Segoe" panose="020B0502040504020203" pitchFamily="34" charset="0"/>
                        </a:rPr>
                        <a:t>Application workloads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latin typeface="Segoe" panose="020B0502040504020203" pitchFamily="34" charset="0"/>
                        </a:rPr>
                        <a:t>Yes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CA" dirty="0">
                          <a:latin typeface="Segoe" panose="020B0502040504020203" pitchFamily="34" charset="0"/>
                        </a:rPr>
                        <a:t>Yes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CA" dirty="0">
                          <a:latin typeface="Segoe" panose="020B0502040504020203" pitchFamily="34" charset="0"/>
                        </a:rPr>
                        <a:t>Tape backup</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latin typeface="Segoe" panose="020B0502040504020203" pitchFamily="34" charset="0"/>
                        </a:rPr>
                        <a:t>Yes </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CA" dirty="0">
                          <a:latin typeface="Segoe" panose="020B0502040504020203" pitchFamily="34" charset="0"/>
                        </a:rPr>
                        <a:t>No</a:t>
                      </a:r>
                    </a:p>
                    <a:p>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CA" dirty="0">
                          <a:latin typeface="Segoe" panose="020B0502040504020203" pitchFamily="34" charset="0"/>
                        </a:rPr>
                        <a:t>Integration</a:t>
                      </a:r>
                      <a:r>
                        <a:rPr lang="en-CA" baseline="0" dirty="0">
                          <a:latin typeface="Segoe" panose="020B0502040504020203" pitchFamily="34" charset="0"/>
                        </a:rPr>
                        <a:t> with System Center suite</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latin typeface="Segoe" panose="020B0502040504020203" pitchFamily="34" charset="0"/>
                        </a:rPr>
                        <a:t>Yes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CA" dirty="0">
                          <a:latin typeface="Segoe" panose="020B0502040504020203" pitchFamily="34" charset="0"/>
                        </a:rPr>
                        <a:t>No</a:t>
                      </a:r>
                    </a:p>
                    <a:p>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CA" dirty="0">
                          <a:latin typeface="Segoe" panose="020B0502040504020203" pitchFamily="34" charset="0"/>
                        </a:rPr>
                        <a:t>System Center licensing required</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latin typeface="Segoe" panose="020B0502040504020203" pitchFamily="34" charset="0"/>
                        </a:rPr>
                        <a:t>Yes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CA" dirty="0">
                          <a:latin typeface="Segoe" panose="020B0502040504020203" pitchFamily="34" charset="0"/>
                        </a:rPr>
                        <a:t>No</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CA" dirty="0">
                          <a:latin typeface="Segoe" panose="020B0502040504020203" pitchFamily="34" charset="0"/>
                        </a:rPr>
                        <a:t>Deduplication support</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latin typeface="Segoe" panose="020B0502040504020203" pitchFamily="34" charset="0"/>
                        </a:rPr>
                        <a:t>Yes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CA" dirty="0">
                          <a:latin typeface="Segoe" panose="020B0502040504020203" pitchFamily="34" charset="0"/>
                        </a:rPr>
                        <a:t>Yes</a:t>
                      </a:r>
                      <a:endParaRPr lang="en-CA" dirty="0">
                        <a:latin typeface="Segoe" panose="020B0502040504020203" pitchFamily="34" charset="0"/>
                        <a:cs typeface="Segoe UI" panose="020B0502040204020203"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4167937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Implementing Azure IaaS virtual machine backups</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a:xfrm>
            <a:off x="4914123" y="1625600"/>
            <a:ext cx="7054357" cy="4207275"/>
          </a:xfrm>
        </p:spPr>
        <p:txBody>
          <a:bodyPr/>
          <a:lstStyle/>
          <a:p>
            <a:r>
              <a:rPr lang="en-US" sz="2800" dirty="0"/>
              <a:t>Create an Azure Recovery Services vault</a:t>
            </a:r>
          </a:p>
          <a:p>
            <a:r>
              <a:rPr lang="en-US" sz="2800" dirty="0"/>
              <a:t>Create a custom backup policy</a:t>
            </a:r>
          </a:p>
          <a:p>
            <a:r>
              <a:rPr lang="en-US" sz="2800" dirty="0"/>
              <a:t>Register an Azure VM in the Recovery Services vault</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84745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1318755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B6AF6-64C0-4374-845D-329649662A59}"/>
              </a:ext>
            </a:extLst>
          </p:cNvPr>
          <p:cNvSpPr>
            <a:spLocks noGrp="1"/>
          </p:cNvSpPr>
          <p:nvPr>
            <p:ph type="title"/>
          </p:nvPr>
        </p:nvSpPr>
        <p:spPr/>
        <p:txBody>
          <a:bodyPr/>
          <a:lstStyle/>
          <a:p>
            <a:r>
              <a:rPr lang="en-US" dirty="0"/>
              <a:t>Web Apps</a:t>
            </a:r>
          </a:p>
        </p:txBody>
      </p:sp>
    </p:spTree>
    <p:extLst>
      <p:ext uri="{BB962C8B-B14F-4D97-AF65-F5344CB8AC3E}">
        <p14:creationId xmlns:p14="http://schemas.microsoft.com/office/powerpoint/2010/main" val="2913164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759825" cy="740664"/>
          </a:xfrm>
        </p:spPr>
        <p:txBody>
          <a:bodyPr/>
          <a:lstStyle/>
          <a:p>
            <a:r>
              <a:rPr lang="en-US" sz="2600" dirty="0"/>
              <a:t>Planning and implementing Azure Site Recovery</a:t>
            </a:r>
          </a:p>
        </p:txBody>
      </p:sp>
      <p:sp>
        <p:nvSpPr>
          <p:cNvPr id="3" name="Text Placeholder 2"/>
          <p:cNvSpPr>
            <a:spLocks noGrp="1"/>
          </p:cNvSpPr>
          <p:nvPr>
            <p:ph type="body" idx="1"/>
          </p:nvPr>
        </p:nvSpPr>
        <p:spPr/>
        <p:txBody>
          <a:bodyPr/>
          <a:lstStyle/>
          <a:p>
            <a:r>
              <a:rPr lang="en-US" dirty="0"/>
              <a:t>Overview of Azure Site Recovery
Planning for Azure Site Recovery
Implementing Azure Site Recovery</a:t>
            </a:r>
          </a:p>
        </p:txBody>
      </p:sp>
    </p:spTree>
    <p:custDataLst>
      <p:tags r:id="rId1"/>
    </p:custDataLst>
    <p:extLst>
      <p:ext uri="{BB962C8B-B14F-4D97-AF65-F5344CB8AC3E}">
        <p14:creationId xmlns:p14="http://schemas.microsoft.com/office/powerpoint/2010/main" val="3524822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Azure Site Recovery</a:t>
            </a:r>
          </a:p>
        </p:txBody>
      </p:sp>
      <p:grpSp>
        <p:nvGrpSpPr>
          <p:cNvPr id="4" name="Group 3">
            <a:extLst>
              <a:ext uri="{FF2B5EF4-FFF2-40B4-BE49-F238E27FC236}">
                <a16:creationId xmlns:a16="http://schemas.microsoft.com/office/drawing/2014/main" id="{1A5A7AAF-0C2A-4219-B79A-CBD033004339}"/>
              </a:ext>
            </a:extLst>
          </p:cNvPr>
          <p:cNvGrpSpPr/>
          <p:nvPr/>
        </p:nvGrpSpPr>
        <p:grpSpPr>
          <a:xfrm>
            <a:off x="1803784" y="914400"/>
            <a:ext cx="8562191" cy="5486400"/>
            <a:chOff x="429408" y="947650"/>
            <a:chExt cx="8562191" cy="5486400"/>
          </a:xfrm>
        </p:grpSpPr>
        <p:sp>
          <p:nvSpPr>
            <p:cNvPr id="5" name="Rounded Rectangle 4">
              <a:extLst>
                <a:ext uri="{FF2B5EF4-FFF2-40B4-BE49-F238E27FC236}">
                  <a16:creationId xmlns:a16="http://schemas.microsoft.com/office/drawing/2014/main" id="{E56128CE-D261-4E6A-BB89-5EE555028575}"/>
                </a:ext>
              </a:extLst>
            </p:cNvPr>
            <p:cNvSpPr/>
            <p:nvPr/>
          </p:nvSpPr>
          <p:spPr bwMode="auto">
            <a:xfrm>
              <a:off x="429408" y="947650"/>
              <a:ext cx="8562191" cy="5486400"/>
            </a:xfrm>
            <a:prstGeom prst="roundRect">
              <a:avLst>
                <a:gd name="adj" fmla="val 6480"/>
              </a:avLst>
            </a:prstGeom>
            <a:solidFill>
              <a:srgbClr val="6DC2E9"/>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grpSp>
          <p:nvGrpSpPr>
            <p:cNvPr id="6" name="Group 5">
              <a:extLst>
                <a:ext uri="{FF2B5EF4-FFF2-40B4-BE49-F238E27FC236}">
                  <a16:creationId xmlns:a16="http://schemas.microsoft.com/office/drawing/2014/main" id="{4759A2BB-B81F-4CEB-9842-E1CE786B6755}"/>
                </a:ext>
              </a:extLst>
            </p:cNvPr>
            <p:cNvGrpSpPr>
              <a:grpSpLocks noChangeAspect="1"/>
            </p:cNvGrpSpPr>
            <p:nvPr/>
          </p:nvGrpSpPr>
          <p:grpSpPr bwMode="auto">
            <a:xfrm>
              <a:off x="4831687" y="1325397"/>
              <a:ext cx="3702711" cy="1523244"/>
              <a:chOff x="5089" y="1088"/>
              <a:chExt cx="931" cy="383"/>
            </a:xfrm>
          </p:grpSpPr>
          <p:sp>
            <p:nvSpPr>
              <p:cNvPr id="469" name="AutoShape 3">
                <a:extLst>
                  <a:ext uri="{FF2B5EF4-FFF2-40B4-BE49-F238E27FC236}">
                    <a16:creationId xmlns:a16="http://schemas.microsoft.com/office/drawing/2014/main" id="{9A345545-0376-4008-8C14-3EFC3E435D8C}"/>
                  </a:ext>
                </a:extLst>
              </p:cNvPr>
              <p:cNvSpPr>
                <a:spLocks noChangeAspect="1" noChangeArrowheads="1" noTextEdit="1"/>
              </p:cNvSpPr>
              <p:nvPr/>
            </p:nvSpPr>
            <p:spPr bwMode="auto">
              <a:xfrm>
                <a:off x="5091" y="1088"/>
                <a:ext cx="92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70" name="Freeform 469">
                <a:extLst>
                  <a:ext uri="{FF2B5EF4-FFF2-40B4-BE49-F238E27FC236}">
                    <a16:creationId xmlns:a16="http://schemas.microsoft.com/office/drawing/2014/main" id="{F08C7CB3-7400-4795-917B-76323FD92A3B}"/>
                  </a:ext>
                </a:extLst>
              </p:cNvPr>
              <p:cNvSpPr>
                <a:spLocks/>
              </p:cNvSpPr>
              <p:nvPr/>
            </p:nvSpPr>
            <p:spPr bwMode="auto">
              <a:xfrm>
                <a:off x="5089" y="1088"/>
                <a:ext cx="931" cy="38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7" name="Rounded Rectangle 6">
              <a:extLst>
                <a:ext uri="{FF2B5EF4-FFF2-40B4-BE49-F238E27FC236}">
                  <a16:creationId xmlns:a16="http://schemas.microsoft.com/office/drawing/2014/main" id="{1DEC3A90-4E04-4E91-BBA1-3C4DB2FB42A5}"/>
                </a:ext>
              </a:extLst>
            </p:cNvPr>
            <p:cNvSpPr/>
            <p:nvPr/>
          </p:nvSpPr>
          <p:spPr bwMode="auto">
            <a:xfrm>
              <a:off x="5796467" y="2667000"/>
              <a:ext cx="2354580" cy="731519"/>
            </a:xfrm>
            <a:prstGeom prst="roundRect">
              <a:avLst/>
            </a:prstGeom>
            <a:solidFill>
              <a:schemeClr val="bg1">
                <a:lumMod val="95000"/>
              </a:schemeClr>
            </a:solidFill>
            <a:ln w="9525" cap="flat" cmpd="sng" algn="ctr">
              <a:solidFill>
                <a:schemeClr val="tx1">
                  <a:lumMod val="65000"/>
                  <a:lumOff val="35000"/>
                </a:schemeClr>
              </a:solidFill>
              <a:prstDash val="dash"/>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pic>
          <p:nvPicPr>
            <p:cNvPr id="8" name="Picture 7">
              <a:extLst>
                <a:ext uri="{FF2B5EF4-FFF2-40B4-BE49-F238E27FC236}">
                  <a16:creationId xmlns:a16="http://schemas.microsoft.com/office/drawing/2014/main" id="{FDDE60FC-17A1-4EED-9755-6DB3F5490744}"/>
                </a:ext>
              </a:extLst>
            </p:cNvPr>
            <p:cNvPicPr>
              <a:picLocks noChangeAspect="1"/>
            </p:cNvPicPr>
            <p:nvPr/>
          </p:nvPicPr>
          <p:blipFill>
            <a:blip r:embed="rId4"/>
            <a:stretch>
              <a:fillRect/>
            </a:stretch>
          </p:blipFill>
          <p:spPr>
            <a:xfrm>
              <a:off x="5015331" y="2329745"/>
              <a:ext cx="855000" cy="483750"/>
            </a:xfrm>
            <a:prstGeom prst="rect">
              <a:avLst/>
            </a:prstGeom>
          </p:spPr>
        </p:pic>
        <p:pic>
          <p:nvPicPr>
            <p:cNvPr id="9" name="Picture 8">
              <a:extLst>
                <a:ext uri="{FF2B5EF4-FFF2-40B4-BE49-F238E27FC236}">
                  <a16:creationId xmlns:a16="http://schemas.microsoft.com/office/drawing/2014/main" id="{1C149630-36E3-479A-BA9D-B73B5D0026D9}"/>
                </a:ext>
              </a:extLst>
            </p:cNvPr>
            <p:cNvPicPr>
              <a:picLocks noChangeAspect="1"/>
            </p:cNvPicPr>
            <p:nvPr/>
          </p:nvPicPr>
          <p:blipFill>
            <a:blip r:embed="rId4"/>
            <a:stretch>
              <a:fillRect/>
            </a:stretch>
          </p:blipFill>
          <p:spPr>
            <a:xfrm>
              <a:off x="5891588" y="2096263"/>
              <a:ext cx="855000" cy="483750"/>
            </a:xfrm>
            <a:prstGeom prst="rect">
              <a:avLst/>
            </a:prstGeom>
          </p:spPr>
        </p:pic>
        <p:sp>
          <p:nvSpPr>
            <p:cNvPr id="10" name="Rounded Rectangle 9">
              <a:extLst>
                <a:ext uri="{FF2B5EF4-FFF2-40B4-BE49-F238E27FC236}">
                  <a16:creationId xmlns:a16="http://schemas.microsoft.com/office/drawing/2014/main" id="{95DDE424-133F-4653-A115-1354F973B5E5}"/>
                </a:ext>
              </a:extLst>
            </p:cNvPr>
            <p:cNvSpPr/>
            <p:nvPr/>
          </p:nvSpPr>
          <p:spPr bwMode="auto">
            <a:xfrm>
              <a:off x="957532" y="1318327"/>
              <a:ext cx="2395268" cy="634042"/>
            </a:xfrm>
            <a:prstGeom prst="roundRect">
              <a:avLst>
                <a:gd name="adj" fmla="val 18082"/>
              </a:avLst>
            </a:prstGeom>
            <a:solidFill>
              <a:srgbClr val="F2F2F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sp>
          <p:nvSpPr>
            <p:cNvPr id="11" name="Rounded Rectangle 10">
              <a:extLst>
                <a:ext uri="{FF2B5EF4-FFF2-40B4-BE49-F238E27FC236}">
                  <a16:creationId xmlns:a16="http://schemas.microsoft.com/office/drawing/2014/main" id="{D47163BF-64C3-45F3-9EA6-83843B94624E}"/>
                </a:ext>
              </a:extLst>
            </p:cNvPr>
            <p:cNvSpPr/>
            <p:nvPr/>
          </p:nvSpPr>
          <p:spPr bwMode="auto">
            <a:xfrm>
              <a:off x="957532" y="2235940"/>
              <a:ext cx="2395268" cy="634042"/>
            </a:xfrm>
            <a:prstGeom prst="roundRect">
              <a:avLst>
                <a:gd name="adj" fmla="val 18082"/>
              </a:avLst>
            </a:prstGeom>
            <a:solidFill>
              <a:srgbClr val="F2F2F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sp>
          <p:nvSpPr>
            <p:cNvPr id="12" name="Rounded Rectangle 11">
              <a:extLst>
                <a:ext uri="{FF2B5EF4-FFF2-40B4-BE49-F238E27FC236}">
                  <a16:creationId xmlns:a16="http://schemas.microsoft.com/office/drawing/2014/main" id="{1ED0E523-50ED-4DC7-9C5D-6103ECE67F18}"/>
                </a:ext>
              </a:extLst>
            </p:cNvPr>
            <p:cNvSpPr/>
            <p:nvPr/>
          </p:nvSpPr>
          <p:spPr bwMode="auto">
            <a:xfrm>
              <a:off x="957532" y="3153553"/>
              <a:ext cx="2395268" cy="634042"/>
            </a:xfrm>
            <a:prstGeom prst="roundRect">
              <a:avLst>
                <a:gd name="adj" fmla="val 18082"/>
              </a:avLst>
            </a:prstGeom>
            <a:solidFill>
              <a:srgbClr val="F2F2F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sp>
          <p:nvSpPr>
            <p:cNvPr id="13" name="Rounded Rectangle 12">
              <a:extLst>
                <a:ext uri="{FF2B5EF4-FFF2-40B4-BE49-F238E27FC236}">
                  <a16:creationId xmlns:a16="http://schemas.microsoft.com/office/drawing/2014/main" id="{E26A80A7-7C4F-4441-957A-195C60538608}"/>
                </a:ext>
              </a:extLst>
            </p:cNvPr>
            <p:cNvSpPr/>
            <p:nvPr/>
          </p:nvSpPr>
          <p:spPr bwMode="auto">
            <a:xfrm>
              <a:off x="957532" y="4071166"/>
              <a:ext cx="2395268" cy="634042"/>
            </a:xfrm>
            <a:prstGeom prst="roundRect">
              <a:avLst>
                <a:gd name="adj" fmla="val 18082"/>
              </a:avLst>
            </a:prstGeom>
            <a:solidFill>
              <a:srgbClr val="F2F2F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sp>
          <p:nvSpPr>
            <p:cNvPr id="14" name="Left-Right Arrow 13">
              <a:extLst>
                <a:ext uri="{FF2B5EF4-FFF2-40B4-BE49-F238E27FC236}">
                  <a16:creationId xmlns:a16="http://schemas.microsoft.com/office/drawing/2014/main" id="{8CFF19D3-E6BA-4EB9-A235-E5304A2F780B}"/>
                </a:ext>
              </a:extLst>
            </p:cNvPr>
            <p:cNvSpPr/>
            <p:nvPr/>
          </p:nvSpPr>
          <p:spPr bwMode="auto">
            <a:xfrm>
              <a:off x="3408581" y="2468470"/>
              <a:ext cx="1334994" cy="408655"/>
            </a:xfrm>
            <a:prstGeom prst="leftRightArrow">
              <a:avLst>
                <a:gd name="adj1" fmla="val 43007"/>
                <a:gd name="adj2" fmla="val 46777"/>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sp>
          <p:nvSpPr>
            <p:cNvPr id="15" name="Left-Right Arrow 14">
              <a:extLst>
                <a:ext uri="{FF2B5EF4-FFF2-40B4-BE49-F238E27FC236}">
                  <a16:creationId xmlns:a16="http://schemas.microsoft.com/office/drawing/2014/main" id="{22E554AA-A1E7-494D-A16A-5DE3DD6565DA}"/>
                </a:ext>
              </a:extLst>
            </p:cNvPr>
            <p:cNvSpPr/>
            <p:nvPr/>
          </p:nvSpPr>
          <p:spPr bwMode="auto">
            <a:xfrm>
              <a:off x="3373821" y="3046351"/>
              <a:ext cx="2394220" cy="408655"/>
            </a:xfrm>
            <a:prstGeom prst="leftRightArrow">
              <a:avLst>
                <a:gd name="adj1" fmla="val 43007"/>
                <a:gd name="adj2" fmla="val 46777"/>
              </a:avLst>
            </a:prstGeom>
            <a:solidFill>
              <a:srgbClr val="00188F"/>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pic>
          <p:nvPicPr>
            <p:cNvPr id="16" name="Picture 15" descr="Illustration of Azure Sire Recovery service and its capabilities. The slide graphics depict that Azure Site Recovery supports orchestration and replication of VMware virtual machines, Windows and Linux physical servers, Hyper-V VMs, Hyper-V VMs in Microsoft System Center Virtual Machine Manager (VMM) clouds, and Azure VMs in the Azure-to Azure-scenario.">
              <a:extLst>
                <a:ext uri="{FF2B5EF4-FFF2-40B4-BE49-F238E27FC236}">
                  <a16:creationId xmlns:a16="http://schemas.microsoft.com/office/drawing/2014/main" id="{CC6902CB-A8B0-49FE-979F-88DC740E18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199" y="1396908"/>
              <a:ext cx="252643" cy="468313"/>
            </a:xfrm>
            <a:prstGeom prst="rect">
              <a:avLst/>
            </a:prstGeom>
          </p:spPr>
        </p:pic>
        <p:pic>
          <p:nvPicPr>
            <p:cNvPr id="17" name="Picture 16">
              <a:extLst>
                <a:ext uri="{FF2B5EF4-FFF2-40B4-BE49-F238E27FC236}">
                  <a16:creationId xmlns:a16="http://schemas.microsoft.com/office/drawing/2014/main" id="{2C68CDD6-6479-44D8-B6C4-4FE660A0B4D9}"/>
                </a:ext>
              </a:extLst>
            </p:cNvPr>
            <p:cNvPicPr>
              <a:picLocks noChangeAspect="1"/>
            </p:cNvPicPr>
            <p:nvPr/>
          </p:nvPicPr>
          <p:blipFill>
            <a:blip r:embed="rId6"/>
            <a:stretch>
              <a:fillRect/>
            </a:stretch>
          </p:blipFill>
          <p:spPr>
            <a:xfrm>
              <a:off x="1028699" y="2316767"/>
              <a:ext cx="246146" cy="463334"/>
            </a:xfrm>
            <a:prstGeom prst="rect">
              <a:avLst/>
            </a:prstGeom>
          </p:spPr>
        </p:pic>
        <p:grpSp>
          <p:nvGrpSpPr>
            <p:cNvPr id="18" name="Group 17">
              <a:extLst>
                <a:ext uri="{FF2B5EF4-FFF2-40B4-BE49-F238E27FC236}">
                  <a16:creationId xmlns:a16="http://schemas.microsoft.com/office/drawing/2014/main" id="{376687F7-5355-4FEF-AE52-5AA25493A5C6}"/>
                </a:ext>
              </a:extLst>
            </p:cNvPr>
            <p:cNvGrpSpPr>
              <a:grpSpLocks noChangeAspect="1"/>
            </p:cNvGrpSpPr>
            <p:nvPr/>
          </p:nvGrpSpPr>
          <p:grpSpPr bwMode="auto">
            <a:xfrm>
              <a:off x="1320180" y="2397033"/>
              <a:ext cx="149728" cy="435964"/>
              <a:chOff x="852" y="2588"/>
              <a:chExt cx="521" cy="1517"/>
            </a:xfrm>
          </p:grpSpPr>
          <p:sp>
            <p:nvSpPr>
              <p:cNvPr id="423" name="AutoShape 51">
                <a:extLst>
                  <a:ext uri="{FF2B5EF4-FFF2-40B4-BE49-F238E27FC236}">
                    <a16:creationId xmlns:a16="http://schemas.microsoft.com/office/drawing/2014/main" id="{E103DE2E-7A7C-454A-9402-6141EF38480A}"/>
                  </a:ext>
                </a:extLst>
              </p:cNvPr>
              <p:cNvSpPr>
                <a:spLocks noChangeAspect="1" noChangeArrowheads="1" noTextEdit="1"/>
              </p:cNvSpPr>
              <p:nvPr/>
            </p:nvSpPr>
            <p:spPr bwMode="auto">
              <a:xfrm>
                <a:off x="855" y="2588"/>
                <a:ext cx="518"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4" name="Freeform 423">
                <a:extLst>
                  <a:ext uri="{FF2B5EF4-FFF2-40B4-BE49-F238E27FC236}">
                    <a16:creationId xmlns:a16="http://schemas.microsoft.com/office/drawing/2014/main" id="{DDEFB1B1-ED46-4FF9-89CA-C27CCE476739}"/>
                  </a:ext>
                </a:extLst>
              </p:cNvPr>
              <p:cNvSpPr>
                <a:spLocks/>
              </p:cNvSpPr>
              <p:nvPr/>
            </p:nvSpPr>
            <p:spPr bwMode="auto">
              <a:xfrm>
                <a:off x="852" y="2591"/>
                <a:ext cx="518" cy="1514"/>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5" name="Rectangle 424">
                <a:extLst>
                  <a:ext uri="{FF2B5EF4-FFF2-40B4-BE49-F238E27FC236}">
                    <a16:creationId xmlns:a16="http://schemas.microsoft.com/office/drawing/2014/main" id="{15F91A53-A3C0-4F5C-B8B6-9119C8050FC7}"/>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6" name="Rectangle 425">
                <a:extLst>
                  <a:ext uri="{FF2B5EF4-FFF2-40B4-BE49-F238E27FC236}">
                    <a16:creationId xmlns:a16="http://schemas.microsoft.com/office/drawing/2014/main" id="{A7C07853-70EC-4274-8A44-73696F5A4668}"/>
                  </a:ext>
                </a:extLst>
              </p:cNvPr>
              <p:cNvSpPr>
                <a:spLocks noChangeArrowheads="1"/>
              </p:cNvSpPr>
              <p:nvPr/>
            </p:nvSpPr>
            <p:spPr bwMode="auto">
              <a:xfrm>
                <a:off x="873" y="272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7" name="Freeform 426">
                <a:extLst>
                  <a:ext uri="{FF2B5EF4-FFF2-40B4-BE49-F238E27FC236}">
                    <a16:creationId xmlns:a16="http://schemas.microsoft.com/office/drawing/2014/main" id="{23024DD9-73D1-4D42-A0F3-2247A80D8707}"/>
                  </a:ext>
                </a:extLst>
              </p:cNvPr>
              <p:cNvSpPr>
                <a:spLocks/>
              </p:cNvSpPr>
              <p:nvPr/>
            </p:nvSpPr>
            <p:spPr bwMode="auto">
              <a:xfrm>
                <a:off x="1216" y="2759"/>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8" name="Rectangle 427">
                <a:extLst>
                  <a:ext uri="{FF2B5EF4-FFF2-40B4-BE49-F238E27FC236}">
                    <a16:creationId xmlns:a16="http://schemas.microsoft.com/office/drawing/2014/main" id="{F8351B29-261E-4050-A1AE-29ABF9F39A78}"/>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9" name="Rectangle 428">
                <a:extLst>
                  <a:ext uri="{FF2B5EF4-FFF2-40B4-BE49-F238E27FC236}">
                    <a16:creationId xmlns:a16="http://schemas.microsoft.com/office/drawing/2014/main" id="{C9BEF4E8-6F9D-4B3E-A580-ECB0526CF374}"/>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0" name="Freeform 429">
                <a:extLst>
                  <a:ext uri="{FF2B5EF4-FFF2-40B4-BE49-F238E27FC236}">
                    <a16:creationId xmlns:a16="http://schemas.microsoft.com/office/drawing/2014/main" id="{6B2A6384-E264-4A84-9708-62D80226852A}"/>
                  </a:ext>
                </a:extLst>
              </p:cNvPr>
              <p:cNvSpPr>
                <a:spLocks/>
              </p:cNvSpPr>
              <p:nvPr/>
            </p:nvSpPr>
            <p:spPr bwMode="auto">
              <a:xfrm>
                <a:off x="1216" y="285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1" name="Rectangle 430">
                <a:extLst>
                  <a:ext uri="{FF2B5EF4-FFF2-40B4-BE49-F238E27FC236}">
                    <a16:creationId xmlns:a16="http://schemas.microsoft.com/office/drawing/2014/main" id="{D2EFD1A6-4874-4EB5-BE30-994DD6DFAFE0}"/>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2" name="Rectangle 431">
                <a:extLst>
                  <a:ext uri="{FF2B5EF4-FFF2-40B4-BE49-F238E27FC236}">
                    <a16:creationId xmlns:a16="http://schemas.microsoft.com/office/drawing/2014/main" id="{FF3BDDDA-23E3-4454-86EC-090200F3DA40}"/>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3" name="Freeform 432">
                <a:extLst>
                  <a:ext uri="{FF2B5EF4-FFF2-40B4-BE49-F238E27FC236}">
                    <a16:creationId xmlns:a16="http://schemas.microsoft.com/office/drawing/2014/main" id="{00BB5BBD-85F8-4DD3-A2C7-3C77D07D6E98}"/>
                  </a:ext>
                </a:extLst>
              </p:cNvPr>
              <p:cNvSpPr>
                <a:spLocks/>
              </p:cNvSpPr>
              <p:nvPr/>
            </p:nvSpPr>
            <p:spPr bwMode="auto">
              <a:xfrm>
                <a:off x="1216" y="2952"/>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4" name="Rectangle 433">
                <a:extLst>
                  <a:ext uri="{FF2B5EF4-FFF2-40B4-BE49-F238E27FC236}">
                    <a16:creationId xmlns:a16="http://schemas.microsoft.com/office/drawing/2014/main" id="{7AAFB0F4-C4A4-4450-BDC8-F513C217D103}"/>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5" name="Rectangle 434">
                <a:extLst>
                  <a:ext uri="{FF2B5EF4-FFF2-40B4-BE49-F238E27FC236}">
                    <a16:creationId xmlns:a16="http://schemas.microsoft.com/office/drawing/2014/main" id="{67C4F460-31E2-492A-B3BE-09E50B1B1A93}"/>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6" name="Freeform 435">
                <a:extLst>
                  <a:ext uri="{FF2B5EF4-FFF2-40B4-BE49-F238E27FC236}">
                    <a16:creationId xmlns:a16="http://schemas.microsoft.com/office/drawing/2014/main" id="{119159BE-251D-4876-9A24-1F490E976DBF}"/>
                  </a:ext>
                </a:extLst>
              </p:cNvPr>
              <p:cNvSpPr>
                <a:spLocks/>
              </p:cNvSpPr>
              <p:nvPr/>
            </p:nvSpPr>
            <p:spPr bwMode="auto">
              <a:xfrm>
                <a:off x="1216" y="3050"/>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7" name="Rectangle 436">
                <a:extLst>
                  <a:ext uri="{FF2B5EF4-FFF2-40B4-BE49-F238E27FC236}">
                    <a16:creationId xmlns:a16="http://schemas.microsoft.com/office/drawing/2014/main" id="{FF6AA7C8-D10D-47BB-8803-3FCEAEE6E1AA}"/>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8" name="Rectangle 437">
                <a:extLst>
                  <a:ext uri="{FF2B5EF4-FFF2-40B4-BE49-F238E27FC236}">
                    <a16:creationId xmlns:a16="http://schemas.microsoft.com/office/drawing/2014/main" id="{896F629E-67B2-4D2A-A51C-DCEBE2BD7D6B}"/>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39" name="Freeform 438">
                <a:extLst>
                  <a:ext uri="{FF2B5EF4-FFF2-40B4-BE49-F238E27FC236}">
                    <a16:creationId xmlns:a16="http://schemas.microsoft.com/office/drawing/2014/main" id="{97A97FD5-8B9C-412E-8C67-735E80431645}"/>
                  </a:ext>
                </a:extLst>
              </p:cNvPr>
              <p:cNvSpPr>
                <a:spLocks/>
              </p:cNvSpPr>
              <p:nvPr/>
            </p:nvSpPr>
            <p:spPr bwMode="auto">
              <a:xfrm>
                <a:off x="1216" y="3146"/>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0" name="Rectangle 439">
                <a:extLst>
                  <a:ext uri="{FF2B5EF4-FFF2-40B4-BE49-F238E27FC236}">
                    <a16:creationId xmlns:a16="http://schemas.microsoft.com/office/drawing/2014/main" id="{FE884B98-2EED-45BB-80F2-9B87D0B1858C}"/>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1" name="Rectangle 440">
                <a:extLst>
                  <a:ext uri="{FF2B5EF4-FFF2-40B4-BE49-F238E27FC236}">
                    <a16:creationId xmlns:a16="http://schemas.microsoft.com/office/drawing/2014/main" id="{B5F88219-95A3-40FA-9FBF-1B98EF70675E}"/>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2" name="Freeform 441">
                <a:extLst>
                  <a:ext uri="{FF2B5EF4-FFF2-40B4-BE49-F238E27FC236}">
                    <a16:creationId xmlns:a16="http://schemas.microsoft.com/office/drawing/2014/main" id="{5F3C0273-19C9-4F6A-97B9-873600846BBD}"/>
                  </a:ext>
                </a:extLst>
              </p:cNvPr>
              <p:cNvSpPr>
                <a:spLocks/>
              </p:cNvSpPr>
              <p:nvPr/>
            </p:nvSpPr>
            <p:spPr bwMode="auto">
              <a:xfrm>
                <a:off x="1216" y="3244"/>
                <a:ext cx="104" cy="32"/>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3" name="Rectangle 442">
                <a:extLst>
                  <a:ext uri="{FF2B5EF4-FFF2-40B4-BE49-F238E27FC236}">
                    <a16:creationId xmlns:a16="http://schemas.microsoft.com/office/drawing/2014/main" id="{5DB377AB-FCC7-4AB0-B646-42E265652994}"/>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4" name="Rectangle 443">
                <a:extLst>
                  <a:ext uri="{FF2B5EF4-FFF2-40B4-BE49-F238E27FC236}">
                    <a16:creationId xmlns:a16="http://schemas.microsoft.com/office/drawing/2014/main" id="{DE5C4300-367E-4847-ABAE-E715BE2F3F9F}"/>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5" name="Freeform 444">
                <a:extLst>
                  <a:ext uri="{FF2B5EF4-FFF2-40B4-BE49-F238E27FC236}">
                    <a16:creationId xmlns:a16="http://schemas.microsoft.com/office/drawing/2014/main" id="{2FDCC8A6-29FD-4A1B-A61D-F6FA6B49AEC7}"/>
                  </a:ext>
                </a:extLst>
              </p:cNvPr>
              <p:cNvSpPr>
                <a:spLocks/>
              </p:cNvSpPr>
              <p:nvPr/>
            </p:nvSpPr>
            <p:spPr bwMode="auto">
              <a:xfrm>
                <a:off x="1216" y="3339"/>
                <a:ext cx="104" cy="33"/>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6" name="Rectangle 445">
                <a:extLst>
                  <a:ext uri="{FF2B5EF4-FFF2-40B4-BE49-F238E27FC236}">
                    <a16:creationId xmlns:a16="http://schemas.microsoft.com/office/drawing/2014/main" id="{E64081C8-47E3-4913-8245-F6DF41B9BCCD}"/>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7" name="Rectangle 446">
                <a:extLst>
                  <a:ext uri="{FF2B5EF4-FFF2-40B4-BE49-F238E27FC236}">
                    <a16:creationId xmlns:a16="http://schemas.microsoft.com/office/drawing/2014/main" id="{8FC905ED-0FBB-4481-AD7C-E009C2605639}"/>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8" name="Freeform 447">
                <a:extLst>
                  <a:ext uri="{FF2B5EF4-FFF2-40B4-BE49-F238E27FC236}">
                    <a16:creationId xmlns:a16="http://schemas.microsoft.com/office/drawing/2014/main" id="{1A3BD36A-4BD2-494A-9D72-F45E15220750}"/>
                  </a:ext>
                </a:extLst>
              </p:cNvPr>
              <p:cNvSpPr>
                <a:spLocks/>
              </p:cNvSpPr>
              <p:nvPr/>
            </p:nvSpPr>
            <p:spPr bwMode="auto">
              <a:xfrm>
                <a:off x="1216" y="343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49" name="Rectangle 448">
                <a:extLst>
                  <a:ext uri="{FF2B5EF4-FFF2-40B4-BE49-F238E27FC236}">
                    <a16:creationId xmlns:a16="http://schemas.microsoft.com/office/drawing/2014/main" id="{BE0192C1-001D-4D30-80F1-8B133278CEB5}"/>
                  </a:ext>
                </a:extLst>
              </p:cNvPr>
              <p:cNvSpPr>
                <a:spLocks noChangeArrowheads="1"/>
              </p:cNvSpPr>
              <p:nvPr/>
            </p:nvSpPr>
            <p:spPr bwMode="auto">
              <a:xfrm>
                <a:off x="873" y="359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0" name="Rectangle 449">
                <a:extLst>
                  <a:ext uri="{FF2B5EF4-FFF2-40B4-BE49-F238E27FC236}">
                    <a16:creationId xmlns:a16="http://schemas.microsoft.com/office/drawing/2014/main" id="{00F354E4-1A13-4CE7-A357-8A0479702DA7}"/>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1" name="Freeform 450">
                <a:extLst>
                  <a:ext uri="{FF2B5EF4-FFF2-40B4-BE49-F238E27FC236}">
                    <a16:creationId xmlns:a16="http://schemas.microsoft.com/office/drawing/2014/main" id="{D1841E07-59F3-4BB7-89C7-F315939A79D9}"/>
                  </a:ext>
                </a:extLst>
              </p:cNvPr>
              <p:cNvSpPr>
                <a:spLocks/>
              </p:cNvSpPr>
              <p:nvPr/>
            </p:nvSpPr>
            <p:spPr bwMode="auto">
              <a:xfrm>
                <a:off x="1216" y="3533"/>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2" name="Freeform 451">
                <a:extLst>
                  <a:ext uri="{FF2B5EF4-FFF2-40B4-BE49-F238E27FC236}">
                    <a16:creationId xmlns:a16="http://schemas.microsoft.com/office/drawing/2014/main" id="{3E8F4E23-17FD-4C59-856E-D456450B5CC4}"/>
                  </a:ext>
                </a:extLst>
              </p:cNvPr>
              <p:cNvSpPr>
                <a:spLocks noEditPoints="1"/>
              </p:cNvSpPr>
              <p:nvPr/>
            </p:nvSpPr>
            <p:spPr bwMode="auto">
              <a:xfrm>
                <a:off x="868" y="2726"/>
                <a:ext cx="485" cy="1312"/>
              </a:xfrm>
              <a:custGeom>
                <a:avLst/>
                <a:gdLst>
                  <a:gd name="T0" fmla="*/ 485 w 485"/>
                  <a:gd name="T1" fmla="*/ 1312 h 1312"/>
                  <a:gd name="T2" fmla="*/ 0 w 485"/>
                  <a:gd name="T3" fmla="*/ 1312 h 1312"/>
                  <a:gd name="T4" fmla="*/ 0 w 485"/>
                  <a:gd name="T5" fmla="*/ 0 h 1312"/>
                  <a:gd name="T6" fmla="*/ 485 w 485"/>
                  <a:gd name="T7" fmla="*/ 0 h 1312"/>
                  <a:gd name="T8" fmla="*/ 485 w 485"/>
                  <a:gd name="T9" fmla="*/ 1312 h 1312"/>
                  <a:gd name="T10" fmla="*/ 7 w 485"/>
                  <a:gd name="T11" fmla="*/ 1304 h 1312"/>
                  <a:gd name="T12" fmla="*/ 477 w 485"/>
                  <a:gd name="T13" fmla="*/ 1304 h 1312"/>
                  <a:gd name="T14" fmla="*/ 477 w 485"/>
                  <a:gd name="T15" fmla="*/ 8 h 1312"/>
                  <a:gd name="T16" fmla="*/ 7 w 485"/>
                  <a:gd name="T17" fmla="*/ 8 h 1312"/>
                  <a:gd name="T18" fmla="*/ 7 w 485"/>
                  <a:gd name="T19" fmla="*/ 1304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1312">
                    <a:moveTo>
                      <a:pt x="485" y="1312"/>
                    </a:moveTo>
                    <a:lnTo>
                      <a:pt x="0" y="1312"/>
                    </a:lnTo>
                    <a:lnTo>
                      <a:pt x="0" y="0"/>
                    </a:lnTo>
                    <a:lnTo>
                      <a:pt x="485" y="0"/>
                    </a:lnTo>
                    <a:lnTo>
                      <a:pt x="485" y="1312"/>
                    </a:lnTo>
                    <a:close/>
                    <a:moveTo>
                      <a:pt x="7" y="1304"/>
                    </a:moveTo>
                    <a:lnTo>
                      <a:pt x="477" y="1304"/>
                    </a:lnTo>
                    <a:lnTo>
                      <a:pt x="477" y="8"/>
                    </a:lnTo>
                    <a:lnTo>
                      <a:pt x="7" y="8"/>
                    </a:lnTo>
                    <a:lnTo>
                      <a:pt x="7" y="1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3" name="Freeform 452">
                <a:extLst>
                  <a:ext uri="{FF2B5EF4-FFF2-40B4-BE49-F238E27FC236}">
                    <a16:creationId xmlns:a16="http://schemas.microsoft.com/office/drawing/2014/main" id="{385B4481-173D-4682-95A9-84BE8B338253}"/>
                  </a:ext>
                </a:extLst>
              </p:cNvPr>
              <p:cNvSpPr>
                <a:spLocks/>
              </p:cNvSpPr>
              <p:nvPr/>
            </p:nvSpPr>
            <p:spPr bwMode="auto">
              <a:xfrm>
                <a:off x="868" y="2686"/>
                <a:ext cx="165" cy="8"/>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4" name="Freeform 453">
                <a:extLst>
                  <a:ext uri="{FF2B5EF4-FFF2-40B4-BE49-F238E27FC236}">
                    <a16:creationId xmlns:a16="http://schemas.microsoft.com/office/drawing/2014/main" id="{C7CE41F9-1B57-4F21-BABD-56C5FDEFAD91}"/>
                  </a:ext>
                </a:extLst>
              </p:cNvPr>
              <p:cNvSpPr>
                <a:spLocks/>
              </p:cNvSpPr>
              <p:nvPr/>
            </p:nvSpPr>
            <p:spPr bwMode="auto">
              <a:xfrm>
                <a:off x="868" y="266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5" name="Freeform 454">
                <a:extLst>
                  <a:ext uri="{FF2B5EF4-FFF2-40B4-BE49-F238E27FC236}">
                    <a16:creationId xmlns:a16="http://schemas.microsoft.com/office/drawing/2014/main" id="{3693BC50-1580-4406-90CE-A6C1F9367C47}"/>
                  </a:ext>
                </a:extLst>
              </p:cNvPr>
              <p:cNvSpPr>
                <a:spLocks/>
              </p:cNvSpPr>
              <p:nvPr/>
            </p:nvSpPr>
            <p:spPr bwMode="auto">
              <a:xfrm>
                <a:off x="868" y="264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6" name="Freeform 455">
                <a:extLst>
                  <a:ext uri="{FF2B5EF4-FFF2-40B4-BE49-F238E27FC236}">
                    <a16:creationId xmlns:a16="http://schemas.microsoft.com/office/drawing/2014/main" id="{80383727-361F-4D82-82F8-EE4F3A9B4396}"/>
                  </a:ext>
                </a:extLst>
              </p:cNvPr>
              <p:cNvSpPr>
                <a:spLocks/>
              </p:cNvSpPr>
              <p:nvPr/>
            </p:nvSpPr>
            <p:spPr bwMode="auto">
              <a:xfrm>
                <a:off x="868" y="262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7" name="Freeform 456">
                <a:extLst>
                  <a:ext uri="{FF2B5EF4-FFF2-40B4-BE49-F238E27FC236}">
                    <a16:creationId xmlns:a16="http://schemas.microsoft.com/office/drawing/2014/main" id="{9782115D-2FEE-4B91-AEAE-8BB3B297BCC0}"/>
                  </a:ext>
                </a:extLst>
              </p:cNvPr>
              <p:cNvSpPr>
                <a:spLocks/>
              </p:cNvSpPr>
              <p:nvPr/>
            </p:nvSpPr>
            <p:spPr bwMode="auto">
              <a:xfrm>
                <a:off x="1188" y="2686"/>
                <a:ext cx="165" cy="8"/>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8" name="Freeform 457">
                <a:extLst>
                  <a:ext uri="{FF2B5EF4-FFF2-40B4-BE49-F238E27FC236}">
                    <a16:creationId xmlns:a16="http://schemas.microsoft.com/office/drawing/2014/main" id="{CA321E8B-463B-4A1A-83B3-2CF77AB1B3E9}"/>
                  </a:ext>
                </a:extLst>
              </p:cNvPr>
              <p:cNvSpPr>
                <a:spLocks/>
              </p:cNvSpPr>
              <p:nvPr/>
            </p:nvSpPr>
            <p:spPr bwMode="auto">
              <a:xfrm>
                <a:off x="1188" y="266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59" name="Freeform 458">
                <a:extLst>
                  <a:ext uri="{FF2B5EF4-FFF2-40B4-BE49-F238E27FC236}">
                    <a16:creationId xmlns:a16="http://schemas.microsoft.com/office/drawing/2014/main" id="{3581C075-8259-4D25-B5E2-809BA027386D}"/>
                  </a:ext>
                </a:extLst>
              </p:cNvPr>
              <p:cNvSpPr>
                <a:spLocks/>
              </p:cNvSpPr>
              <p:nvPr/>
            </p:nvSpPr>
            <p:spPr bwMode="auto">
              <a:xfrm>
                <a:off x="1188" y="264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0" name="Freeform 459">
                <a:extLst>
                  <a:ext uri="{FF2B5EF4-FFF2-40B4-BE49-F238E27FC236}">
                    <a16:creationId xmlns:a16="http://schemas.microsoft.com/office/drawing/2014/main" id="{7EE0C505-FDD4-42C7-AE3E-655495C367C0}"/>
                  </a:ext>
                </a:extLst>
              </p:cNvPr>
              <p:cNvSpPr>
                <a:spLocks/>
              </p:cNvSpPr>
              <p:nvPr/>
            </p:nvSpPr>
            <p:spPr bwMode="auto">
              <a:xfrm>
                <a:off x="1188" y="262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1" name="Rectangle 460">
                <a:extLst>
                  <a:ext uri="{FF2B5EF4-FFF2-40B4-BE49-F238E27FC236}">
                    <a16:creationId xmlns:a16="http://schemas.microsoft.com/office/drawing/2014/main" id="{E2697EBC-C0EE-429B-B76E-D9F9EA0F594E}"/>
                  </a:ext>
                </a:extLst>
              </p:cNvPr>
              <p:cNvSpPr>
                <a:spLocks noChangeArrowheads="1"/>
              </p:cNvSpPr>
              <p:nvPr/>
            </p:nvSpPr>
            <p:spPr bwMode="auto">
              <a:xfrm>
                <a:off x="873" y="3666"/>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2" name="Freeform 461">
                <a:extLst>
                  <a:ext uri="{FF2B5EF4-FFF2-40B4-BE49-F238E27FC236}">
                    <a16:creationId xmlns:a16="http://schemas.microsoft.com/office/drawing/2014/main" id="{BD461612-668B-492A-9235-F77CA41C555A}"/>
                  </a:ext>
                </a:extLst>
              </p:cNvPr>
              <p:cNvSpPr>
                <a:spLocks/>
              </p:cNvSpPr>
              <p:nvPr/>
            </p:nvSpPr>
            <p:spPr bwMode="auto">
              <a:xfrm>
                <a:off x="1020" y="3648"/>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3" name="Rectangle 462">
                <a:extLst>
                  <a:ext uri="{FF2B5EF4-FFF2-40B4-BE49-F238E27FC236}">
                    <a16:creationId xmlns:a16="http://schemas.microsoft.com/office/drawing/2014/main" id="{2BC89B0F-0361-4530-A179-0F0ED67D700A}"/>
                  </a:ext>
                </a:extLst>
              </p:cNvPr>
              <p:cNvSpPr>
                <a:spLocks noChangeArrowheads="1"/>
              </p:cNvSpPr>
              <p:nvPr/>
            </p:nvSpPr>
            <p:spPr bwMode="auto">
              <a:xfrm>
                <a:off x="873" y="376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4" name="Freeform 463">
                <a:extLst>
                  <a:ext uri="{FF2B5EF4-FFF2-40B4-BE49-F238E27FC236}">
                    <a16:creationId xmlns:a16="http://schemas.microsoft.com/office/drawing/2014/main" id="{E01F7932-EB72-448F-9AD9-3C508B9BDDBF}"/>
                  </a:ext>
                </a:extLst>
              </p:cNvPr>
              <p:cNvSpPr>
                <a:spLocks/>
              </p:cNvSpPr>
              <p:nvPr/>
            </p:nvSpPr>
            <p:spPr bwMode="auto">
              <a:xfrm>
                <a:off x="1020" y="37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5" name="Rectangle 464">
                <a:extLst>
                  <a:ext uri="{FF2B5EF4-FFF2-40B4-BE49-F238E27FC236}">
                    <a16:creationId xmlns:a16="http://schemas.microsoft.com/office/drawing/2014/main" id="{B60A779F-94A2-40EB-8998-4CC5C6FA9E49}"/>
                  </a:ext>
                </a:extLst>
              </p:cNvPr>
              <p:cNvSpPr>
                <a:spLocks noChangeArrowheads="1"/>
              </p:cNvSpPr>
              <p:nvPr/>
            </p:nvSpPr>
            <p:spPr bwMode="auto">
              <a:xfrm>
                <a:off x="873" y="386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6" name="Freeform 465">
                <a:extLst>
                  <a:ext uri="{FF2B5EF4-FFF2-40B4-BE49-F238E27FC236}">
                    <a16:creationId xmlns:a16="http://schemas.microsoft.com/office/drawing/2014/main" id="{AA515C60-8BF6-4DED-B8E9-58104F27C54D}"/>
                  </a:ext>
                </a:extLst>
              </p:cNvPr>
              <p:cNvSpPr>
                <a:spLocks/>
              </p:cNvSpPr>
              <p:nvPr/>
            </p:nvSpPr>
            <p:spPr bwMode="auto">
              <a:xfrm>
                <a:off x="1020" y="38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7" name="Rectangle 466">
                <a:extLst>
                  <a:ext uri="{FF2B5EF4-FFF2-40B4-BE49-F238E27FC236}">
                    <a16:creationId xmlns:a16="http://schemas.microsoft.com/office/drawing/2014/main" id="{27A88500-C109-4C34-AF4A-7078F7E23521}"/>
                  </a:ext>
                </a:extLst>
              </p:cNvPr>
              <p:cNvSpPr>
                <a:spLocks noChangeArrowheads="1"/>
              </p:cNvSpPr>
              <p:nvPr/>
            </p:nvSpPr>
            <p:spPr bwMode="auto">
              <a:xfrm>
                <a:off x="873" y="3967"/>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68" name="Freeform 467">
                <a:extLst>
                  <a:ext uri="{FF2B5EF4-FFF2-40B4-BE49-F238E27FC236}">
                    <a16:creationId xmlns:a16="http://schemas.microsoft.com/office/drawing/2014/main" id="{C8F066AA-B646-4F3C-A0CB-F7A98E4839E3}"/>
                  </a:ext>
                </a:extLst>
              </p:cNvPr>
              <p:cNvSpPr>
                <a:spLocks/>
              </p:cNvSpPr>
              <p:nvPr/>
            </p:nvSpPr>
            <p:spPr bwMode="auto">
              <a:xfrm>
                <a:off x="1020" y="3950"/>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nvGrpSpPr>
            <p:cNvPr id="19" name="Group 18">
              <a:extLst>
                <a:ext uri="{FF2B5EF4-FFF2-40B4-BE49-F238E27FC236}">
                  <a16:creationId xmlns:a16="http://schemas.microsoft.com/office/drawing/2014/main" id="{8D5CA087-CAC7-42C3-81FC-EB4C2446D86D}"/>
                </a:ext>
              </a:extLst>
            </p:cNvPr>
            <p:cNvGrpSpPr>
              <a:grpSpLocks noChangeAspect="1"/>
            </p:cNvGrpSpPr>
            <p:nvPr/>
          </p:nvGrpSpPr>
          <p:grpSpPr>
            <a:xfrm>
              <a:off x="6928512" y="2725741"/>
              <a:ext cx="221460" cy="598549"/>
              <a:chOff x="9191145" y="3741535"/>
              <a:chExt cx="774393" cy="2092980"/>
            </a:xfrm>
          </p:grpSpPr>
          <p:grpSp>
            <p:nvGrpSpPr>
              <p:cNvPr id="389" name="Group 388">
                <a:extLst>
                  <a:ext uri="{FF2B5EF4-FFF2-40B4-BE49-F238E27FC236}">
                    <a16:creationId xmlns:a16="http://schemas.microsoft.com/office/drawing/2014/main" id="{BCB9E39F-D7EE-42AC-9132-18CAFE5B4179}"/>
                  </a:ext>
                </a:extLst>
              </p:cNvPr>
              <p:cNvGrpSpPr>
                <a:grpSpLocks noChangeAspect="1"/>
              </p:cNvGrpSpPr>
              <p:nvPr/>
            </p:nvGrpSpPr>
            <p:grpSpPr>
              <a:xfrm>
                <a:off x="9191145" y="3741535"/>
                <a:ext cx="774393" cy="2092980"/>
                <a:chOff x="6576174" y="3760259"/>
                <a:chExt cx="1081539" cy="2764684"/>
              </a:xfrm>
            </p:grpSpPr>
            <p:grpSp>
              <p:nvGrpSpPr>
                <p:cNvPr id="393" name="Group 392">
                  <a:extLst>
                    <a:ext uri="{FF2B5EF4-FFF2-40B4-BE49-F238E27FC236}">
                      <a16:creationId xmlns:a16="http://schemas.microsoft.com/office/drawing/2014/main" id="{62FE4DC5-BE70-4266-9096-88AD8E20BAA0}"/>
                    </a:ext>
                  </a:extLst>
                </p:cNvPr>
                <p:cNvGrpSpPr/>
                <p:nvPr/>
              </p:nvGrpSpPr>
              <p:grpSpPr>
                <a:xfrm>
                  <a:off x="6576174" y="3760259"/>
                  <a:ext cx="1081539" cy="2764684"/>
                  <a:chOff x="6576174" y="3760259"/>
                  <a:chExt cx="1081539" cy="2764684"/>
                </a:xfrm>
              </p:grpSpPr>
              <p:grpSp>
                <p:nvGrpSpPr>
                  <p:cNvPr id="395" name="Group 394">
                    <a:extLst>
                      <a:ext uri="{FF2B5EF4-FFF2-40B4-BE49-F238E27FC236}">
                        <a16:creationId xmlns:a16="http://schemas.microsoft.com/office/drawing/2014/main" id="{FB135FB0-B42A-4896-A686-09D2A255EB78}"/>
                      </a:ext>
                    </a:extLst>
                  </p:cNvPr>
                  <p:cNvGrpSpPr/>
                  <p:nvPr/>
                </p:nvGrpSpPr>
                <p:grpSpPr>
                  <a:xfrm>
                    <a:off x="6576174" y="3760259"/>
                    <a:ext cx="1081539" cy="2764684"/>
                    <a:chOff x="5365826" y="3709999"/>
                    <a:chExt cx="1074023" cy="2853208"/>
                  </a:xfrm>
                </p:grpSpPr>
                <p:sp>
                  <p:nvSpPr>
                    <p:cNvPr id="405" name="Rectangle 404">
                      <a:extLst>
                        <a:ext uri="{FF2B5EF4-FFF2-40B4-BE49-F238E27FC236}">
                          <a16:creationId xmlns:a16="http://schemas.microsoft.com/office/drawing/2014/main" id="{A4B1B00D-CBF8-451A-B0A1-0F54F51C25DD}"/>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06" name="Rectangle 405">
                      <a:extLst>
                        <a:ext uri="{FF2B5EF4-FFF2-40B4-BE49-F238E27FC236}">
                          <a16:creationId xmlns:a16="http://schemas.microsoft.com/office/drawing/2014/main" id="{9C9FF817-998B-4D0E-8EE3-1AAAFD455A7F}"/>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07" name="Rectangle 406">
                      <a:extLst>
                        <a:ext uri="{FF2B5EF4-FFF2-40B4-BE49-F238E27FC236}">
                          <a16:creationId xmlns:a16="http://schemas.microsoft.com/office/drawing/2014/main" id="{1838ABCF-6381-4953-B8C7-3BBE2113A9B9}"/>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r>
                        <a:rPr lang="en-US" sz="2400" b="0" dirty="0">
                          <a:gradFill>
                            <a:gsLst>
                              <a:gs pos="0">
                                <a:srgbClr val="FFFFFF"/>
                              </a:gs>
                              <a:gs pos="100000">
                                <a:srgbClr val="FFFFFF"/>
                              </a:gs>
                            </a:gsLst>
                            <a:lin ang="5400000" scaled="0"/>
                          </a:gradFill>
                          <a:latin typeface="Verdana"/>
                          <a:ea typeface="Segoe UI" pitchFamily="34" charset="0"/>
                          <a:cs typeface="Segoe UI" pitchFamily="34" charset="0"/>
                        </a:rPr>
                        <a:t> </a:t>
                      </a:r>
                    </a:p>
                  </p:txBody>
                </p:sp>
                <p:sp>
                  <p:nvSpPr>
                    <p:cNvPr id="408" name="Rectangle 407">
                      <a:extLst>
                        <a:ext uri="{FF2B5EF4-FFF2-40B4-BE49-F238E27FC236}">
                          <a16:creationId xmlns:a16="http://schemas.microsoft.com/office/drawing/2014/main" id="{41BF1913-8CEB-4460-990B-111381FE2625}"/>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09" name="Rectangle 408">
                      <a:extLst>
                        <a:ext uri="{FF2B5EF4-FFF2-40B4-BE49-F238E27FC236}">
                          <a16:creationId xmlns:a16="http://schemas.microsoft.com/office/drawing/2014/main" id="{C1FBCEED-F30A-4AF4-A575-8B9E68691E02}"/>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10" name="Rectangle 409">
                      <a:extLst>
                        <a:ext uri="{FF2B5EF4-FFF2-40B4-BE49-F238E27FC236}">
                          <a16:creationId xmlns:a16="http://schemas.microsoft.com/office/drawing/2014/main" id="{31A70D7D-D8BF-43A5-BC8F-B414D5398B7D}"/>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11" name="Rectangle 410">
                      <a:extLst>
                        <a:ext uri="{FF2B5EF4-FFF2-40B4-BE49-F238E27FC236}">
                          <a16:creationId xmlns:a16="http://schemas.microsoft.com/office/drawing/2014/main" id="{123DE05E-0674-4940-B271-3703428931FE}"/>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r>
                        <a:rPr lang="en-US" sz="2400" b="0" dirty="0">
                          <a:gradFill>
                            <a:gsLst>
                              <a:gs pos="0">
                                <a:srgbClr val="FFFFFF"/>
                              </a:gs>
                              <a:gs pos="100000">
                                <a:srgbClr val="FFFFFF"/>
                              </a:gs>
                            </a:gsLst>
                            <a:lin ang="5400000" scaled="0"/>
                          </a:gradFill>
                          <a:latin typeface="Verdana"/>
                          <a:ea typeface="Segoe UI" pitchFamily="34" charset="0"/>
                          <a:cs typeface="Segoe UI" pitchFamily="34" charset="0"/>
                        </a:rPr>
                        <a:t> </a:t>
                      </a:r>
                    </a:p>
                  </p:txBody>
                </p:sp>
                <p:sp>
                  <p:nvSpPr>
                    <p:cNvPr id="412" name="Rectangle 411">
                      <a:extLst>
                        <a:ext uri="{FF2B5EF4-FFF2-40B4-BE49-F238E27FC236}">
                          <a16:creationId xmlns:a16="http://schemas.microsoft.com/office/drawing/2014/main" id="{345F3635-3F59-4D3A-A175-5E68143AE55C}"/>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13" name="Rectangle 412">
                      <a:extLst>
                        <a:ext uri="{FF2B5EF4-FFF2-40B4-BE49-F238E27FC236}">
                          <a16:creationId xmlns:a16="http://schemas.microsoft.com/office/drawing/2014/main" id="{FC807C60-7D6D-4D75-A4EE-2DFDD38F264E}"/>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14" name="Freeform 413">
                      <a:extLst>
                        <a:ext uri="{FF2B5EF4-FFF2-40B4-BE49-F238E27FC236}">
                          <a16:creationId xmlns:a16="http://schemas.microsoft.com/office/drawing/2014/main" id="{BB21B38C-C3CF-4F24-A4EF-F9AADE54290F}"/>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15" name="Freeform 414">
                      <a:extLst>
                        <a:ext uri="{FF2B5EF4-FFF2-40B4-BE49-F238E27FC236}">
                          <a16:creationId xmlns:a16="http://schemas.microsoft.com/office/drawing/2014/main" id="{87B04F70-CB73-416A-A3A1-A3753966DFCD}"/>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16" name="Freeform 415">
                      <a:extLst>
                        <a:ext uri="{FF2B5EF4-FFF2-40B4-BE49-F238E27FC236}">
                          <a16:creationId xmlns:a16="http://schemas.microsoft.com/office/drawing/2014/main" id="{E06D2E4D-2D6B-4436-AB8E-9108FA4EA59F}"/>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17" name="Freeform 416">
                      <a:extLst>
                        <a:ext uri="{FF2B5EF4-FFF2-40B4-BE49-F238E27FC236}">
                          <a16:creationId xmlns:a16="http://schemas.microsoft.com/office/drawing/2014/main" id="{89E829E0-4A6A-467D-9F58-801852D6BEB4}"/>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18" name="Freeform 417">
                      <a:extLst>
                        <a:ext uri="{FF2B5EF4-FFF2-40B4-BE49-F238E27FC236}">
                          <a16:creationId xmlns:a16="http://schemas.microsoft.com/office/drawing/2014/main" id="{68732B5B-2DAF-488F-B664-2AB451A0DA3F}"/>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19" name="Freeform 418">
                      <a:extLst>
                        <a:ext uri="{FF2B5EF4-FFF2-40B4-BE49-F238E27FC236}">
                          <a16:creationId xmlns:a16="http://schemas.microsoft.com/office/drawing/2014/main" id="{B0B907B7-0A4C-4639-A3FC-61F0799AECF0}"/>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0" name="Freeform 419">
                      <a:extLst>
                        <a:ext uri="{FF2B5EF4-FFF2-40B4-BE49-F238E27FC236}">
                          <a16:creationId xmlns:a16="http://schemas.microsoft.com/office/drawing/2014/main" id="{E523A0F0-F33A-4E9C-80DD-117D1FE18D05}"/>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1" name="Freeform 420">
                      <a:extLst>
                        <a:ext uri="{FF2B5EF4-FFF2-40B4-BE49-F238E27FC236}">
                          <a16:creationId xmlns:a16="http://schemas.microsoft.com/office/drawing/2014/main" id="{B950FAB8-241B-4754-80CA-DF0DE29A2FA5}"/>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22" name="Rectangle 421">
                      <a:extLst>
                        <a:ext uri="{FF2B5EF4-FFF2-40B4-BE49-F238E27FC236}">
                          <a16:creationId xmlns:a16="http://schemas.microsoft.com/office/drawing/2014/main" id="{5186D68F-58CF-44AF-9F0C-B0300A03CEA0}"/>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396" name="Freeform 395">
                    <a:extLst>
                      <a:ext uri="{FF2B5EF4-FFF2-40B4-BE49-F238E27FC236}">
                        <a16:creationId xmlns:a16="http://schemas.microsoft.com/office/drawing/2014/main" id="{15FB873E-F88B-4031-B354-09C9A67E07BE}"/>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97" name="Freeform 396">
                    <a:extLst>
                      <a:ext uri="{FF2B5EF4-FFF2-40B4-BE49-F238E27FC236}">
                        <a16:creationId xmlns:a16="http://schemas.microsoft.com/office/drawing/2014/main" id="{4ED19939-1555-4EA7-9CD9-EA68B0CC31FD}"/>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98" name="Freeform 397">
                    <a:extLst>
                      <a:ext uri="{FF2B5EF4-FFF2-40B4-BE49-F238E27FC236}">
                        <a16:creationId xmlns:a16="http://schemas.microsoft.com/office/drawing/2014/main" id="{82780ADC-4DCE-4680-91CB-8839E38EA933}"/>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99" name="Freeform 398">
                    <a:extLst>
                      <a:ext uri="{FF2B5EF4-FFF2-40B4-BE49-F238E27FC236}">
                        <a16:creationId xmlns:a16="http://schemas.microsoft.com/office/drawing/2014/main" id="{9656C22D-E885-4B18-A286-B04BB15CFEB6}"/>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00" name="Freeform 399">
                    <a:extLst>
                      <a:ext uri="{FF2B5EF4-FFF2-40B4-BE49-F238E27FC236}">
                        <a16:creationId xmlns:a16="http://schemas.microsoft.com/office/drawing/2014/main" id="{B16E589C-97D5-4723-B31E-41F124464FD4}"/>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01" name="Freeform 400">
                    <a:extLst>
                      <a:ext uri="{FF2B5EF4-FFF2-40B4-BE49-F238E27FC236}">
                        <a16:creationId xmlns:a16="http://schemas.microsoft.com/office/drawing/2014/main" id="{8B61AD0E-BE90-4313-B71B-36F86CCA672C}"/>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02" name="Freeform 401">
                    <a:extLst>
                      <a:ext uri="{FF2B5EF4-FFF2-40B4-BE49-F238E27FC236}">
                        <a16:creationId xmlns:a16="http://schemas.microsoft.com/office/drawing/2014/main" id="{C5A203D7-3567-47B1-82B3-9EB0E3DA4FFA}"/>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03" name="Freeform 402">
                    <a:extLst>
                      <a:ext uri="{FF2B5EF4-FFF2-40B4-BE49-F238E27FC236}">
                        <a16:creationId xmlns:a16="http://schemas.microsoft.com/office/drawing/2014/main" id="{82F88D02-0108-469B-A6DB-A2E7ADACC09B}"/>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404" name="Freeform 403">
                    <a:extLst>
                      <a:ext uri="{FF2B5EF4-FFF2-40B4-BE49-F238E27FC236}">
                        <a16:creationId xmlns:a16="http://schemas.microsoft.com/office/drawing/2014/main" id="{FD8D5EB6-C602-4842-92CE-85B611404FEF}"/>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394" name="Rectangle 393">
                  <a:extLst>
                    <a:ext uri="{FF2B5EF4-FFF2-40B4-BE49-F238E27FC236}">
                      <a16:creationId xmlns:a16="http://schemas.microsoft.com/office/drawing/2014/main" id="{FD5968FA-CB94-48EE-B7CB-99DD477F66B7}"/>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sp>
            <p:nvSpPr>
              <p:cNvPr id="390" name="Rectangle 389">
                <a:extLst>
                  <a:ext uri="{FF2B5EF4-FFF2-40B4-BE49-F238E27FC236}">
                    <a16:creationId xmlns:a16="http://schemas.microsoft.com/office/drawing/2014/main" id="{524CE886-13E4-4D14-85C8-669C4E4256BA}"/>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91" name="Rectangle 390">
                <a:extLst>
                  <a:ext uri="{FF2B5EF4-FFF2-40B4-BE49-F238E27FC236}">
                    <a16:creationId xmlns:a16="http://schemas.microsoft.com/office/drawing/2014/main" id="{833CD04A-D643-4A4F-B7A5-CFC56AD3EDE6}"/>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92" name="Rectangle 391">
                <a:extLst>
                  <a:ext uri="{FF2B5EF4-FFF2-40B4-BE49-F238E27FC236}">
                    <a16:creationId xmlns:a16="http://schemas.microsoft.com/office/drawing/2014/main" id="{8B53825E-D611-4448-A1E6-8D2CAE26BC50}"/>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nvGrpSpPr>
            <p:cNvPr id="20" name="Group 19">
              <a:extLst>
                <a:ext uri="{FF2B5EF4-FFF2-40B4-BE49-F238E27FC236}">
                  <a16:creationId xmlns:a16="http://schemas.microsoft.com/office/drawing/2014/main" id="{2BDA52A2-E79D-4A2C-A4A0-735D69328B14}"/>
                </a:ext>
              </a:extLst>
            </p:cNvPr>
            <p:cNvGrpSpPr>
              <a:grpSpLocks noChangeAspect="1"/>
            </p:cNvGrpSpPr>
            <p:nvPr/>
          </p:nvGrpSpPr>
          <p:grpSpPr bwMode="auto">
            <a:xfrm>
              <a:off x="6150312" y="2723231"/>
              <a:ext cx="218608" cy="636523"/>
              <a:chOff x="852" y="2588"/>
              <a:chExt cx="521" cy="1517"/>
            </a:xfrm>
          </p:grpSpPr>
          <p:sp>
            <p:nvSpPr>
              <p:cNvPr id="343" name="AutoShape 51">
                <a:extLst>
                  <a:ext uri="{FF2B5EF4-FFF2-40B4-BE49-F238E27FC236}">
                    <a16:creationId xmlns:a16="http://schemas.microsoft.com/office/drawing/2014/main" id="{2257FAA0-3EFC-4FFD-BCEA-E8FF85B03452}"/>
                  </a:ext>
                </a:extLst>
              </p:cNvPr>
              <p:cNvSpPr>
                <a:spLocks noChangeAspect="1" noChangeArrowheads="1" noTextEdit="1"/>
              </p:cNvSpPr>
              <p:nvPr/>
            </p:nvSpPr>
            <p:spPr bwMode="auto">
              <a:xfrm>
                <a:off x="855" y="2588"/>
                <a:ext cx="518"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4" name="Freeform 343">
                <a:extLst>
                  <a:ext uri="{FF2B5EF4-FFF2-40B4-BE49-F238E27FC236}">
                    <a16:creationId xmlns:a16="http://schemas.microsoft.com/office/drawing/2014/main" id="{A1ED9165-CC28-44EB-8946-B30883E281DB}"/>
                  </a:ext>
                </a:extLst>
              </p:cNvPr>
              <p:cNvSpPr>
                <a:spLocks/>
              </p:cNvSpPr>
              <p:nvPr/>
            </p:nvSpPr>
            <p:spPr bwMode="auto">
              <a:xfrm>
                <a:off x="852" y="2591"/>
                <a:ext cx="518" cy="1514"/>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5" name="Rectangle 344">
                <a:extLst>
                  <a:ext uri="{FF2B5EF4-FFF2-40B4-BE49-F238E27FC236}">
                    <a16:creationId xmlns:a16="http://schemas.microsoft.com/office/drawing/2014/main" id="{C70ECD25-5867-4C78-B8EE-8F5C63D9863E}"/>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6" name="Rectangle 345">
                <a:extLst>
                  <a:ext uri="{FF2B5EF4-FFF2-40B4-BE49-F238E27FC236}">
                    <a16:creationId xmlns:a16="http://schemas.microsoft.com/office/drawing/2014/main" id="{29E0F59E-B17C-4B68-A49A-1A8A56CBAB31}"/>
                  </a:ext>
                </a:extLst>
              </p:cNvPr>
              <p:cNvSpPr>
                <a:spLocks noChangeArrowheads="1"/>
              </p:cNvSpPr>
              <p:nvPr/>
            </p:nvSpPr>
            <p:spPr bwMode="auto">
              <a:xfrm>
                <a:off x="873" y="272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7" name="Freeform 346">
                <a:extLst>
                  <a:ext uri="{FF2B5EF4-FFF2-40B4-BE49-F238E27FC236}">
                    <a16:creationId xmlns:a16="http://schemas.microsoft.com/office/drawing/2014/main" id="{0EBC8FE8-817D-414F-A05C-7FEBC1188C0A}"/>
                  </a:ext>
                </a:extLst>
              </p:cNvPr>
              <p:cNvSpPr>
                <a:spLocks/>
              </p:cNvSpPr>
              <p:nvPr/>
            </p:nvSpPr>
            <p:spPr bwMode="auto">
              <a:xfrm>
                <a:off x="1216" y="2759"/>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8" name="Rectangle 347">
                <a:extLst>
                  <a:ext uri="{FF2B5EF4-FFF2-40B4-BE49-F238E27FC236}">
                    <a16:creationId xmlns:a16="http://schemas.microsoft.com/office/drawing/2014/main" id="{F0E93406-306B-4FE2-9810-48979DCAE7E9}"/>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9" name="Rectangle 348">
                <a:extLst>
                  <a:ext uri="{FF2B5EF4-FFF2-40B4-BE49-F238E27FC236}">
                    <a16:creationId xmlns:a16="http://schemas.microsoft.com/office/drawing/2014/main" id="{C8F35A58-69FD-42EF-B554-B63A85BE34DA}"/>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0" name="Freeform 349">
                <a:extLst>
                  <a:ext uri="{FF2B5EF4-FFF2-40B4-BE49-F238E27FC236}">
                    <a16:creationId xmlns:a16="http://schemas.microsoft.com/office/drawing/2014/main" id="{8105C9CA-060F-4CD0-8349-06380F9B6692}"/>
                  </a:ext>
                </a:extLst>
              </p:cNvPr>
              <p:cNvSpPr>
                <a:spLocks/>
              </p:cNvSpPr>
              <p:nvPr/>
            </p:nvSpPr>
            <p:spPr bwMode="auto">
              <a:xfrm>
                <a:off x="1216" y="285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1" name="Rectangle 350">
                <a:extLst>
                  <a:ext uri="{FF2B5EF4-FFF2-40B4-BE49-F238E27FC236}">
                    <a16:creationId xmlns:a16="http://schemas.microsoft.com/office/drawing/2014/main" id="{25957EBE-EAB8-44BD-8972-4A939E6FE93D}"/>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2" name="Rectangle 351">
                <a:extLst>
                  <a:ext uri="{FF2B5EF4-FFF2-40B4-BE49-F238E27FC236}">
                    <a16:creationId xmlns:a16="http://schemas.microsoft.com/office/drawing/2014/main" id="{545D1B31-0443-4CDE-89AC-F3FD2C25AE7F}"/>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3" name="Freeform 352">
                <a:extLst>
                  <a:ext uri="{FF2B5EF4-FFF2-40B4-BE49-F238E27FC236}">
                    <a16:creationId xmlns:a16="http://schemas.microsoft.com/office/drawing/2014/main" id="{3FF7E216-FC34-4912-B2C2-22E51F8A50FF}"/>
                  </a:ext>
                </a:extLst>
              </p:cNvPr>
              <p:cNvSpPr>
                <a:spLocks/>
              </p:cNvSpPr>
              <p:nvPr/>
            </p:nvSpPr>
            <p:spPr bwMode="auto">
              <a:xfrm>
                <a:off x="1216" y="2952"/>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4" name="Rectangle 353">
                <a:extLst>
                  <a:ext uri="{FF2B5EF4-FFF2-40B4-BE49-F238E27FC236}">
                    <a16:creationId xmlns:a16="http://schemas.microsoft.com/office/drawing/2014/main" id="{A19CDCD2-8211-4CEC-898F-A19D5033A4EB}"/>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5" name="Rectangle 354">
                <a:extLst>
                  <a:ext uri="{FF2B5EF4-FFF2-40B4-BE49-F238E27FC236}">
                    <a16:creationId xmlns:a16="http://schemas.microsoft.com/office/drawing/2014/main" id="{DBAB348A-5BCE-49A1-9808-880A4EFE0AE2}"/>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6" name="Freeform 355">
                <a:extLst>
                  <a:ext uri="{FF2B5EF4-FFF2-40B4-BE49-F238E27FC236}">
                    <a16:creationId xmlns:a16="http://schemas.microsoft.com/office/drawing/2014/main" id="{B0A6C11D-602F-4D2B-B957-157F4C8AC824}"/>
                  </a:ext>
                </a:extLst>
              </p:cNvPr>
              <p:cNvSpPr>
                <a:spLocks/>
              </p:cNvSpPr>
              <p:nvPr/>
            </p:nvSpPr>
            <p:spPr bwMode="auto">
              <a:xfrm>
                <a:off x="1216" y="3050"/>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7" name="Rectangle 356">
                <a:extLst>
                  <a:ext uri="{FF2B5EF4-FFF2-40B4-BE49-F238E27FC236}">
                    <a16:creationId xmlns:a16="http://schemas.microsoft.com/office/drawing/2014/main" id="{BB774140-BBCD-4BCD-A36F-ED091747D36B}"/>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8" name="Rectangle 357">
                <a:extLst>
                  <a:ext uri="{FF2B5EF4-FFF2-40B4-BE49-F238E27FC236}">
                    <a16:creationId xmlns:a16="http://schemas.microsoft.com/office/drawing/2014/main" id="{E501CBB6-CDDA-489A-BFBF-BE911B587293}"/>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59" name="Freeform 358">
                <a:extLst>
                  <a:ext uri="{FF2B5EF4-FFF2-40B4-BE49-F238E27FC236}">
                    <a16:creationId xmlns:a16="http://schemas.microsoft.com/office/drawing/2014/main" id="{87C5131D-EDCF-4D8A-811F-541B211F60B0}"/>
                  </a:ext>
                </a:extLst>
              </p:cNvPr>
              <p:cNvSpPr>
                <a:spLocks/>
              </p:cNvSpPr>
              <p:nvPr/>
            </p:nvSpPr>
            <p:spPr bwMode="auto">
              <a:xfrm>
                <a:off x="1216" y="3146"/>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0" name="Rectangle 359">
                <a:extLst>
                  <a:ext uri="{FF2B5EF4-FFF2-40B4-BE49-F238E27FC236}">
                    <a16:creationId xmlns:a16="http://schemas.microsoft.com/office/drawing/2014/main" id="{822E6F9E-F27B-4125-ADD2-5CAFA049C5A5}"/>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1" name="Rectangle 360">
                <a:extLst>
                  <a:ext uri="{FF2B5EF4-FFF2-40B4-BE49-F238E27FC236}">
                    <a16:creationId xmlns:a16="http://schemas.microsoft.com/office/drawing/2014/main" id="{C9330E9C-64E0-4F7C-837C-CE7B36027D24}"/>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2" name="Freeform 361">
                <a:extLst>
                  <a:ext uri="{FF2B5EF4-FFF2-40B4-BE49-F238E27FC236}">
                    <a16:creationId xmlns:a16="http://schemas.microsoft.com/office/drawing/2014/main" id="{DFF394EF-4BE6-47E2-A74C-70C997105B91}"/>
                  </a:ext>
                </a:extLst>
              </p:cNvPr>
              <p:cNvSpPr>
                <a:spLocks/>
              </p:cNvSpPr>
              <p:nvPr/>
            </p:nvSpPr>
            <p:spPr bwMode="auto">
              <a:xfrm>
                <a:off x="1216" y="3244"/>
                <a:ext cx="104" cy="32"/>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3" name="Rectangle 362">
                <a:extLst>
                  <a:ext uri="{FF2B5EF4-FFF2-40B4-BE49-F238E27FC236}">
                    <a16:creationId xmlns:a16="http://schemas.microsoft.com/office/drawing/2014/main" id="{59E60A7C-F7A0-4DC1-BDFE-3EE1CFDD1ECA}"/>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4" name="Rectangle 363">
                <a:extLst>
                  <a:ext uri="{FF2B5EF4-FFF2-40B4-BE49-F238E27FC236}">
                    <a16:creationId xmlns:a16="http://schemas.microsoft.com/office/drawing/2014/main" id="{778D4284-87F8-4F72-860D-4F4E5B295C97}"/>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5" name="Freeform 364">
                <a:extLst>
                  <a:ext uri="{FF2B5EF4-FFF2-40B4-BE49-F238E27FC236}">
                    <a16:creationId xmlns:a16="http://schemas.microsoft.com/office/drawing/2014/main" id="{7CBD85B9-7530-4EAA-A362-DC25435BE8CE}"/>
                  </a:ext>
                </a:extLst>
              </p:cNvPr>
              <p:cNvSpPr>
                <a:spLocks/>
              </p:cNvSpPr>
              <p:nvPr/>
            </p:nvSpPr>
            <p:spPr bwMode="auto">
              <a:xfrm>
                <a:off x="1216" y="3339"/>
                <a:ext cx="104" cy="33"/>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6" name="Rectangle 365">
                <a:extLst>
                  <a:ext uri="{FF2B5EF4-FFF2-40B4-BE49-F238E27FC236}">
                    <a16:creationId xmlns:a16="http://schemas.microsoft.com/office/drawing/2014/main" id="{BF99D844-CBA9-4BC6-AAE5-345C680AC8F7}"/>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7" name="Rectangle 366">
                <a:extLst>
                  <a:ext uri="{FF2B5EF4-FFF2-40B4-BE49-F238E27FC236}">
                    <a16:creationId xmlns:a16="http://schemas.microsoft.com/office/drawing/2014/main" id="{C4B2DA82-9E73-4AAD-A652-53F9EF60E913}"/>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8" name="Freeform 367">
                <a:extLst>
                  <a:ext uri="{FF2B5EF4-FFF2-40B4-BE49-F238E27FC236}">
                    <a16:creationId xmlns:a16="http://schemas.microsoft.com/office/drawing/2014/main" id="{24CA3846-2595-44B2-B7F8-079A755AA9E0}"/>
                  </a:ext>
                </a:extLst>
              </p:cNvPr>
              <p:cNvSpPr>
                <a:spLocks/>
              </p:cNvSpPr>
              <p:nvPr/>
            </p:nvSpPr>
            <p:spPr bwMode="auto">
              <a:xfrm>
                <a:off x="1216" y="343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69" name="Rectangle 368">
                <a:extLst>
                  <a:ext uri="{FF2B5EF4-FFF2-40B4-BE49-F238E27FC236}">
                    <a16:creationId xmlns:a16="http://schemas.microsoft.com/office/drawing/2014/main" id="{DF26E9F7-D3AC-408B-AEC5-8D3F488AFEA5}"/>
                  </a:ext>
                </a:extLst>
              </p:cNvPr>
              <p:cNvSpPr>
                <a:spLocks noChangeArrowheads="1"/>
              </p:cNvSpPr>
              <p:nvPr/>
            </p:nvSpPr>
            <p:spPr bwMode="auto">
              <a:xfrm>
                <a:off x="873" y="359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0" name="Rectangle 369">
                <a:extLst>
                  <a:ext uri="{FF2B5EF4-FFF2-40B4-BE49-F238E27FC236}">
                    <a16:creationId xmlns:a16="http://schemas.microsoft.com/office/drawing/2014/main" id="{7EF602CF-2AE5-4C67-9843-0AFFCCCC44E0}"/>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1" name="Freeform 370">
                <a:extLst>
                  <a:ext uri="{FF2B5EF4-FFF2-40B4-BE49-F238E27FC236}">
                    <a16:creationId xmlns:a16="http://schemas.microsoft.com/office/drawing/2014/main" id="{D10D1A78-24EB-4D39-AA38-AEC8193A5599}"/>
                  </a:ext>
                </a:extLst>
              </p:cNvPr>
              <p:cNvSpPr>
                <a:spLocks/>
              </p:cNvSpPr>
              <p:nvPr/>
            </p:nvSpPr>
            <p:spPr bwMode="auto">
              <a:xfrm>
                <a:off x="1216" y="3533"/>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2" name="Freeform 371">
                <a:extLst>
                  <a:ext uri="{FF2B5EF4-FFF2-40B4-BE49-F238E27FC236}">
                    <a16:creationId xmlns:a16="http://schemas.microsoft.com/office/drawing/2014/main" id="{6B1BAB5A-6F0F-4B06-B646-105FABEC3842}"/>
                  </a:ext>
                </a:extLst>
              </p:cNvPr>
              <p:cNvSpPr>
                <a:spLocks noEditPoints="1"/>
              </p:cNvSpPr>
              <p:nvPr/>
            </p:nvSpPr>
            <p:spPr bwMode="auto">
              <a:xfrm>
                <a:off x="868" y="2726"/>
                <a:ext cx="485" cy="1312"/>
              </a:xfrm>
              <a:custGeom>
                <a:avLst/>
                <a:gdLst>
                  <a:gd name="T0" fmla="*/ 485 w 485"/>
                  <a:gd name="T1" fmla="*/ 1312 h 1312"/>
                  <a:gd name="T2" fmla="*/ 0 w 485"/>
                  <a:gd name="T3" fmla="*/ 1312 h 1312"/>
                  <a:gd name="T4" fmla="*/ 0 w 485"/>
                  <a:gd name="T5" fmla="*/ 0 h 1312"/>
                  <a:gd name="T6" fmla="*/ 485 w 485"/>
                  <a:gd name="T7" fmla="*/ 0 h 1312"/>
                  <a:gd name="T8" fmla="*/ 485 w 485"/>
                  <a:gd name="T9" fmla="*/ 1312 h 1312"/>
                  <a:gd name="T10" fmla="*/ 7 w 485"/>
                  <a:gd name="T11" fmla="*/ 1304 h 1312"/>
                  <a:gd name="T12" fmla="*/ 477 w 485"/>
                  <a:gd name="T13" fmla="*/ 1304 h 1312"/>
                  <a:gd name="T14" fmla="*/ 477 w 485"/>
                  <a:gd name="T15" fmla="*/ 8 h 1312"/>
                  <a:gd name="T16" fmla="*/ 7 w 485"/>
                  <a:gd name="T17" fmla="*/ 8 h 1312"/>
                  <a:gd name="T18" fmla="*/ 7 w 485"/>
                  <a:gd name="T19" fmla="*/ 1304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1312">
                    <a:moveTo>
                      <a:pt x="485" y="1312"/>
                    </a:moveTo>
                    <a:lnTo>
                      <a:pt x="0" y="1312"/>
                    </a:lnTo>
                    <a:lnTo>
                      <a:pt x="0" y="0"/>
                    </a:lnTo>
                    <a:lnTo>
                      <a:pt x="485" y="0"/>
                    </a:lnTo>
                    <a:lnTo>
                      <a:pt x="485" y="1312"/>
                    </a:lnTo>
                    <a:close/>
                    <a:moveTo>
                      <a:pt x="7" y="1304"/>
                    </a:moveTo>
                    <a:lnTo>
                      <a:pt x="477" y="1304"/>
                    </a:lnTo>
                    <a:lnTo>
                      <a:pt x="477" y="8"/>
                    </a:lnTo>
                    <a:lnTo>
                      <a:pt x="7" y="8"/>
                    </a:lnTo>
                    <a:lnTo>
                      <a:pt x="7" y="1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3" name="Freeform 372">
                <a:extLst>
                  <a:ext uri="{FF2B5EF4-FFF2-40B4-BE49-F238E27FC236}">
                    <a16:creationId xmlns:a16="http://schemas.microsoft.com/office/drawing/2014/main" id="{5B512C41-7CCD-4521-84B1-E1E5E75DDE5E}"/>
                  </a:ext>
                </a:extLst>
              </p:cNvPr>
              <p:cNvSpPr>
                <a:spLocks/>
              </p:cNvSpPr>
              <p:nvPr/>
            </p:nvSpPr>
            <p:spPr bwMode="auto">
              <a:xfrm>
                <a:off x="868" y="2686"/>
                <a:ext cx="165" cy="8"/>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4" name="Freeform 373">
                <a:extLst>
                  <a:ext uri="{FF2B5EF4-FFF2-40B4-BE49-F238E27FC236}">
                    <a16:creationId xmlns:a16="http://schemas.microsoft.com/office/drawing/2014/main" id="{3FC62AFF-D938-46EF-A074-89E2458951B4}"/>
                  </a:ext>
                </a:extLst>
              </p:cNvPr>
              <p:cNvSpPr>
                <a:spLocks/>
              </p:cNvSpPr>
              <p:nvPr/>
            </p:nvSpPr>
            <p:spPr bwMode="auto">
              <a:xfrm>
                <a:off x="868" y="266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5" name="Freeform 374">
                <a:extLst>
                  <a:ext uri="{FF2B5EF4-FFF2-40B4-BE49-F238E27FC236}">
                    <a16:creationId xmlns:a16="http://schemas.microsoft.com/office/drawing/2014/main" id="{542F83A0-BB65-4755-A88E-AA6CFD3A60AC}"/>
                  </a:ext>
                </a:extLst>
              </p:cNvPr>
              <p:cNvSpPr>
                <a:spLocks/>
              </p:cNvSpPr>
              <p:nvPr/>
            </p:nvSpPr>
            <p:spPr bwMode="auto">
              <a:xfrm>
                <a:off x="868" y="264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6" name="Freeform 375">
                <a:extLst>
                  <a:ext uri="{FF2B5EF4-FFF2-40B4-BE49-F238E27FC236}">
                    <a16:creationId xmlns:a16="http://schemas.microsoft.com/office/drawing/2014/main" id="{EF21AFF5-BBBE-46BE-B5A5-587192E9DD6B}"/>
                  </a:ext>
                </a:extLst>
              </p:cNvPr>
              <p:cNvSpPr>
                <a:spLocks/>
              </p:cNvSpPr>
              <p:nvPr/>
            </p:nvSpPr>
            <p:spPr bwMode="auto">
              <a:xfrm>
                <a:off x="868" y="262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7" name="Freeform 376">
                <a:extLst>
                  <a:ext uri="{FF2B5EF4-FFF2-40B4-BE49-F238E27FC236}">
                    <a16:creationId xmlns:a16="http://schemas.microsoft.com/office/drawing/2014/main" id="{30436CAA-557A-4A68-96CA-628D47CAD1E9}"/>
                  </a:ext>
                </a:extLst>
              </p:cNvPr>
              <p:cNvSpPr>
                <a:spLocks/>
              </p:cNvSpPr>
              <p:nvPr/>
            </p:nvSpPr>
            <p:spPr bwMode="auto">
              <a:xfrm>
                <a:off x="1188" y="2686"/>
                <a:ext cx="165" cy="8"/>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8" name="Freeform 377">
                <a:extLst>
                  <a:ext uri="{FF2B5EF4-FFF2-40B4-BE49-F238E27FC236}">
                    <a16:creationId xmlns:a16="http://schemas.microsoft.com/office/drawing/2014/main" id="{04AE1BF0-31D5-4937-8A9A-4D8C268501AB}"/>
                  </a:ext>
                </a:extLst>
              </p:cNvPr>
              <p:cNvSpPr>
                <a:spLocks/>
              </p:cNvSpPr>
              <p:nvPr/>
            </p:nvSpPr>
            <p:spPr bwMode="auto">
              <a:xfrm>
                <a:off x="1188" y="266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79" name="Freeform 378">
                <a:extLst>
                  <a:ext uri="{FF2B5EF4-FFF2-40B4-BE49-F238E27FC236}">
                    <a16:creationId xmlns:a16="http://schemas.microsoft.com/office/drawing/2014/main" id="{CBAE731F-DD25-46C5-913F-3B96B76C67B2}"/>
                  </a:ext>
                </a:extLst>
              </p:cNvPr>
              <p:cNvSpPr>
                <a:spLocks/>
              </p:cNvSpPr>
              <p:nvPr/>
            </p:nvSpPr>
            <p:spPr bwMode="auto">
              <a:xfrm>
                <a:off x="1188" y="264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0" name="Freeform 379">
                <a:extLst>
                  <a:ext uri="{FF2B5EF4-FFF2-40B4-BE49-F238E27FC236}">
                    <a16:creationId xmlns:a16="http://schemas.microsoft.com/office/drawing/2014/main" id="{F62C03AE-5AE5-4DC2-91EC-42AE10707F70}"/>
                  </a:ext>
                </a:extLst>
              </p:cNvPr>
              <p:cNvSpPr>
                <a:spLocks/>
              </p:cNvSpPr>
              <p:nvPr/>
            </p:nvSpPr>
            <p:spPr bwMode="auto">
              <a:xfrm>
                <a:off x="1188" y="262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1" name="Rectangle 380">
                <a:extLst>
                  <a:ext uri="{FF2B5EF4-FFF2-40B4-BE49-F238E27FC236}">
                    <a16:creationId xmlns:a16="http://schemas.microsoft.com/office/drawing/2014/main" id="{F1BDDC6E-A8BD-496B-9701-4AD28C9DB15B}"/>
                  </a:ext>
                </a:extLst>
              </p:cNvPr>
              <p:cNvSpPr>
                <a:spLocks noChangeArrowheads="1"/>
              </p:cNvSpPr>
              <p:nvPr/>
            </p:nvSpPr>
            <p:spPr bwMode="auto">
              <a:xfrm>
                <a:off x="873" y="3666"/>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2" name="Freeform 381">
                <a:extLst>
                  <a:ext uri="{FF2B5EF4-FFF2-40B4-BE49-F238E27FC236}">
                    <a16:creationId xmlns:a16="http://schemas.microsoft.com/office/drawing/2014/main" id="{6BF13202-95E2-422E-B663-3BCE768DA4F5}"/>
                  </a:ext>
                </a:extLst>
              </p:cNvPr>
              <p:cNvSpPr>
                <a:spLocks/>
              </p:cNvSpPr>
              <p:nvPr/>
            </p:nvSpPr>
            <p:spPr bwMode="auto">
              <a:xfrm>
                <a:off x="1020" y="3648"/>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3" name="Rectangle 382">
                <a:extLst>
                  <a:ext uri="{FF2B5EF4-FFF2-40B4-BE49-F238E27FC236}">
                    <a16:creationId xmlns:a16="http://schemas.microsoft.com/office/drawing/2014/main" id="{CBE8B70C-ADDB-4787-9D3F-FDD4420C089B}"/>
                  </a:ext>
                </a:extLst>
              </p:cNvPr>
              <p:cNvSpPr>
                <a:spLocks noChangeArrowheads="1"/>
              </p:cNvSpPr>
              <p:nvPr/>
            </p:nvSpPr>
            <p:spPr bwMode="auto">
              <a:xfrm>
                <a:off x="873" y="376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4" name="Freeform 383">
                <a:extLst>
                  <a:ext uri="{FF2B5EF4-FFF2-40B4-BE49-F238E27FC236}">
                    <a16:creationId xmlns:a16="http://schemas.microsoft.com/office/drawing/2014/main" id="{90150B15-2837-40E3-9834-4172E7556494}"/>
                  </a:ext>
                </a:extLst>
              </p:cNvPr>
              <p:cNvSpPr>
                <a:spLocks/>
              </p:cNvSpPr>
              <p:nvPr/>
            </p:nvSpPr>
            <p:spPr bwMode="auto">
              <a:xfrm>
                <a:off x="1020" y="37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5" name="Rectangle 384">
                <a:extLst>
                  <a:ext uri="{FF2B5EF4-FFF2-40B4-BE49-F238E27FC236}">
                    <a16:creationId xmlns:a16="http://schemas.microsoft.com/office/drawing/2014/main" id="{B950DBBE-7FC6-44A3-868D-B961CC4A52D5}"/>
                  </a:ext>
                </a:extLst>
              </p:cNvPr>
              <p:cNvSpPr>
                <a:spLocks noChangeArrowheads="1"/>
              </p:cNvSpPr>
              <p:nvPr/>
            </p:nvSpPr>
            <p:spPr bwMode="auto">
              <a:xfrm>
                <a:off x="873" y="386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6" name="Freeform 385">
                <a:extLst>
                  <a:ext uri="{FF2B5EF4-FFF2-40B4-BE49-F238E27FC236}">
                    <a16:creationId xmlns:a16="http://schemas.microsoft.com/office/drawing/2014/main" id="{C4B98CBF-6780-4DD3-8377-496DD1F37037}"/>
                  </a:ext>
                </a:extLst>
              </p:cNvPr>
              <p:cNvSpPr>
                <a:spLocks/>
              </p:cNvSpPr>
              <p:nvPr/>
            </p:nvSpPr>
            <p:spPr bwMode="auto">
              <a:xfrm>
                <a:off x="1020" y="38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7" name="Rectangle 386">
                <a:extLst>
                  <a:ext uri="{FF2B5EF4-FFF2-40B4-BE49-F238E27FC236}">
                    <a16:creationId xmlns:a16="http://schemas.microsoft.com/office/drawing/2014/main" id="{E3306D37-0B68-4115-9F35-020C0572D7AD}"/>
                  </a:ext>
                </a:extLst>
              </p:cNvPr>
              <p:cNvSpPr>
                <a:spLocks noChangeArrowheads="1"/>
              </p:cNvSpPr>
              <p:nvPr/>
            </p:nvSpPr>
            <p:spPr bwMode="auto">
              <a:xfrm>
                <a:off x="873" y="3967"/>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88" name="Freeform 387">
                <a:extLst>
                  <a:ext uri="{FF2B5EF4-FFF2-40B4-BE49-F238E27FC236}">
                    <a16:creationId xmlns:a16="http://schemas.microsoft.com/office/drawing/2014/main" id="{FD456994-5A4B-4060-BC26-F2D2F120AA78}"/>
                  </a:ext>
                </a:extLst>
              </p:cNvPr>
              <p:cNvSpPr>
                <a:spLocks/>
              </p:cNvSpPr>
              <p:nvPr/>
            </p:nvSpPr>
            <p:spPr bwMode="auto">
              <a:xfrm>
                <a:off x="1020" y="3950"/>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nvGrpSpPr>
            <p:cNvPr id="21" name="Group 20">
              <a:extLst>
                <a:ext uri="{FF2B5EF4-FFF2-40B4-BE49-F238E27FC236}">
                  <a16:creationId xmlns:a16="http://schemas.microsoft.com/office/drawing/2014/main" id="{B94FC2F8-F282-4A80-9531-41A0DF221A40}"/>
                </a:ext>
              </a:extLst>
            </p:cNvPr>
            <p:cNvGrpSpPr>
              <a:grpSpLocks noChangeAspect="1"/>
            </p:cNvGrpSpPr>
            <p:nvPr/>
          </p:nvGrpSpPr>
          <p:grpSpPr bwMode="auto">
            <a:xfrm>
              <a:off x="1538144" y="2292638"/>
              <a:ext cx="159687" cy="464959"/>
              <a:chOff x="852" y="2588"/>
              <a:chExt cx="521" cy="1517"/>
            </a:xfrm>
          </p:grpSpPr>
          <p:sp>
            <p:nvSpPr>
              <p:cNvPr id="297" name="AutoShape 51">
                <a:extLst>
                  <a:ext uri="{FF2B5EF4-FFF2-40B4-BE49-F238E27FC236}">
                    <a16:creationId xmlns:a16="http://schemas.microsoft.com/office/drawing/2014/main" id="{CB950599-5E7C-400D-87AD-54EAA72A8E62}"/>
                  </a:ext>
                </a:extLst>
              </p:cNvPr>
              <p:cNvSpPr>
                <a:spLocks noChangeAspect="1" noChangeArrowheads="1" noTextEdit="1"/>
              </p:cNvSpPr>
              <p:nvPr/>
            </p:nvSpPr>
            <p:spPr bwMode="auto">
              <a:xfrm>
                <a:off x="855" y="2588"/>
                <a:ext cx="518"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8" name="Freeform 297">
                <a:extLst>
                  <a:ext uri="{FF2B5EF4-FFF2-40B4-BE49-F238E27FC236}">
                    <a16:creationId xmlns:a16="http://schemas.microsoft.com/office/drawing/2014/main" id="{BF2FB831-F776-474F-A16B-CF494ADA3524}"/>
                  </a:ext>
                </a:extLst>
              </p:cNvPr>
              <p:cNvSpPr>
                <a:spLocks/>
              </p:cNvSpPr>
              <p:nvPr/>
            </p:nvSpPr>
            <p:spPr bwMode="auto">
              <a:xfrm>
                <a:off x="852" y="2591"/>
                <a:ext cx="518" cy="1514"/>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9" name="Rectangle 298">
                <a:extLst>
                  <a:ext uri="{FF2B5EF4-FFF2-40B4-BE49-F238E27FC236}">
                    <a16:creationId xmlns:a16="http://schemas.microsoft.com/office/drawing/2014/main" id="{2A750FB9-7C80-42DC-94B9-015C4B9F5E9F}"/>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0" name="Rectangle 299">
                <a:extLst>
                  <a:ext uri="{FF2B5EF4-FFF2-40B4-BE49-F238E27FC236}">
                    <a16:creationId xmlns:a16="http://schemas.microsoft.com/office/drawing/2014/main" id="{12F3A367-6801-4E24-A788-567D6BD03B70}"/>
                  </a:ext>
                </a:extLst>
              </p:cNvPr>
              <p:cNvSpPr>
                <a:spLocks noChangeArrowheads="1"/>
              </p:cNvSpPr>
              <p:nvPr/>
            </p:nvSpPr>
            <p:spPr bwMode="auto">
              <a:xfrm>
                <a:off x="873" y="272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1" name="Freeform 300">
                <a:extLst>
                  <a:ext uri="{FF2B5EF4-FFF2-40B4-BE49-F238E27FC236}">
                    <a16:creationId xmlns:a16="http://schemas.microsoft.com/office/drawing/2014/main" id="{6AF434AE-F6A8-418B-A89C-1A3C3913978B}"/>
                  </a:ext>
                </a:extLst>
              </p:cNvPr>
              <p:cNvSpPr>
                <a:spLocks/>
              </p:cNvSpPr>
              <p:nvPr/>
            </p:nvSpPr>
            <p:spPr bwMode="auto">
              <a:xfrm>
                <a:off x="1216" y="2759"/>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2" name="Rectangle 301">
                <a:extLst>
                  <a:ext uri="{FF2B5EF4-FFF2-40B4-BE49-F238E27FC236}">
                    <a16:creationId xmlns:a16="http://schemas.microsoft.com/office/drawing/2014/main" id="{740F19BE-71A2-4C64-8B2B-89FA1E11778B}"/>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3" name="Rectangle 302">
                <a:extLst>
                  <a:ext uri="{FF2B5EF4-FFF2-40B4-BE49-F238E27FC236}">
                    <a16:creationId xmlns:a16="http://schemas.microsoft.com/office/drawing/2014/main" id="{92660A1C-0E20-4738-AAFC-39B12198F796}"/>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4" name="Freeform 303">
                <a:extLst>
                  <a:ext uri="{FF2B5EF4-FFF2-40B4-BE49-F238E27FC236}">
                    <a16:creationId xmlns:a16="http://schemas.microsoft.com/office/drawing/2014/main" id="{CF85D597-D037-48A2-8E42-09F1B4AB4052}"/>
                  </a:ext>
                </a:extLst>
              </p:cNvPr>
              <p:cNvSpPr>
                <a:spLocks/>
              </p:cNvSpPr>
              <p:nvPr/>
            </p:nvSpPr>
            <p:spPr bwMode="auto">
              <a:xfrm>
                <a:off x="1216" y="285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5" name="Rectangle 304">
                <a:extLst>
                  <a:ext uri="{FF2B5EF4-FFF2-40B4-BE49-F238E27FC236}">
                    <a16:creationId xmlns:a16="http://schemas.microsoft.com/office/drawing/2014/main" id="{AC361F5C-9A9E-43AE-A34A-297D1A079130}"/>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6" name="Rectangle 305">
                <a:extLst>
                  <a:ext uri="{FF2B5EF4-FFF2-40B4-BE49-F238E27FC236}">
                    <a16:creationId xmlns:a16="http://schemas.microsoft.com/office/drawing/2014/main" id="{2DE03182-1FD8-46DB-B5EE-D36AA66C3467}"/>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7" name="Freeform 306">
                <a:extLst>
                  <a:ext uri="{FF2B5EF4-FFF2-40B4-BE49-F238E27FC236}">
                    <a16:creationId xmlns:a16="http://schemas.microsoft.com/office/drawing/2014/main" id="{7433B553-642C-4092-B7F6-E40B1BEF800C}"/>
                  </a:ext>
                </a:extLst>
              </p:cNvPr>
              <p:cNvSpPr>
                <a:spLocks/>
              </p:cNvSpPr>
              <p:nvPr/>
            </p:nvSpPr>
            <p:spPr bwMode="auto">
              <a:xfrm>
                <a:off x="1216" y="2952"/>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8" name="Rectangle 307">
                <a:extLst>
                  <a:ext uri="{FF2B5EF4-FFF2-40B4-BE49-F238E27FC236}">
                    <a16:creationId xmlns:a16="http://schemas.microsoft.com/office/drawing/2014/main" id="{6C599760-8778-461A-86A1-439B653AF3E9}"/>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09" name="Rectangle 308">
                <a:extLst>
                  <a:ext uri="{FF2B5EF4-FFF2-40B4-BE49-F238E27FC236}">
                    <a16:creationId xmlns:a16="http://schemas.microsoft.com/office/drawing/2014/main" id="{0E6FF46C-7B15-40D7-9FDC-48023FA996F8}"/>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0" name="Freeform 309">
                <a:extLst>
                  <a:ext uri="{FF2B5EF4-FFF2-40B4-BE49-F238E27FC236}">
                    <a16:creationId xmlns:a16="http://schemas.microsoft.com/office/drawing/2014/main" id="{C7919AC9-C17A-4F10-9515-CB545F187483}"/>
                  </a:ext>
                </a:extLst>
              </p:cNvPr>
              <p:cNvSpPr>
                <a:spLocks/>
              </p:cNvSpPr>
              <p:nvPr/>
            </p:nvSpPr>
            <p:spPr bwMode="auto">
              <a:xfrm>
                <a:off x="1216" y="3050"/>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1" name="Rectangle 310">
                <a:extLst>
                  <a:ext uri="{FF2B5EF4-FFF2-40B4-BE49-F238E27FC236}">
                    <a16:creationId xmlns:a16="http://schemas.microsoft.com/office/drawing/2014/main" id="{78FA4603-964A-4C02-9B8D-CE6B80A6FD05}"/>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2" name="Rectangle 311">
                <a:extLst>
                  <a:ext uri="{FF2B5EF4-FFF2-40B4-BE49-F238E27FC236}">
                    <a16:creationId xmlns:a16="http://schemas.microsoft.com/office/drawing/2014/main" id="{5CF45697-62D8-4497-A179-B7041A7F2CB4}"/>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3" name="Freeform 312">
                <a:extLst>
                  <a:ext uri="{FF2B5EF4-FFF2-40B4-BE49-F238E27FC236}">
                    <a16:creationId xmlns:a16="http://schemas.microsoft.com/office/drawing/2014/main" id="{D1B5FAE7-A30D-45E8-A40D-9D4D4A213F98}"/>
                  </a:ext>
                </a:extLst>
              </p:cNvPr>
              <p:cNvSpPr>
                <a:spLocks/>
              </p:cNvSpPr>
              <p:nvPr/>
            </p:nvSpPr>
            <p:spPr bwMode="auto">
              <a:xfrm>
                <a:off x="1216" y="3146"/>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4" name="Rectangle 313">
                <a:extLst>
                  <a:ext uri="{FF2B5EF4-FFF2-40B4-BE49-F238E27FC236}">
                    <a16:creationId xmlns:a16="http://schemas.microsoft.com/office/drawing/2014/main" id="{C2BB4E0C-2CE3-4175-9005-0C361C95FF23}"/>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5" name="Rectangle 314">
                <a:extLst>
                  <a:ext uri="{FF2B5EF4-FFF2-40B4-BE49-F238E27FC236}">
                    <a16:creationId xmlns:a16="http://schemas.microsoft.com/office/drawing/2014/main" id="{B1A1FE3D-D7FF-4A75-9664-E495C8EF8962}"/>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6" name="Freeform 315">
                <a:extLst>
                  <a:ext uri="{FF2B5EF4-FFF2-40B4-BE49-F238E27FC236}">
                    <a16:creationId xmlns:a16="http://schemas.microsoft.com/office/drawing/2014/main" id="{6D59D113-174F-49A0-9EF1-C7E1B847D1A9}"/>
                  </a:ext>
                </a:extLst>
              </p:cNvPr>
              <p:cNvSpPr>
                <a:spLocks/>
              </p:cNvSpPr>
              <p:nvPr/>
            </p:nvSpPr>
            <p:spPr bwMode="auto">
              <a:xfrm>
                <a:off x="1216" y="3244"/>
                <a:ext cx="104" cy="32"/>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7" name="Rectangle 316">
                <a:extLst>
                  <a:ext uri="{FF2B5EF4-FFF2-40B4-BE49-F238E27FC236}">
                    <a16:creationId xmlns:a16="http://schemas.microsoft.com/office/drawing/2014/main" id="{E2532E34-193E-4ED1-BA41-4F67C8E138F1}"/>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8" name="Rectangle 317">
                <a:extLst>
                  <a:ext uri="{FF2B5EF4-FFF2-40B4-BE49-F238E27FC236}">
                    <a16:creationId xmlns:a16="http://schemas.microsoft.com/office/drawing/2014/main" id="{8755FF56-602B-429B-B6CA-3BD111F72C7D}"/>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19" name="Freeform 318">
                <a:extLst>
                  <a:ext uri="{FF2B5EF4-FFF2-40B4-BE49-F238E27FC236}">
                    <a16:creationId xmlns:a16="http://schemas.microsoft.com/office/drawing/2014/main" id="{EAC61705-2542-4957-B7F5-9B5F7A1134A7}"/>
                  </a:ext>
                </a:extLst>
              </p:cNvPr>
              <p:cNvSpPr>
                <a:spLocks/>
              </p:cNvSpPr>
              <p:nvPr/>
            </p:nvSpPr>
            <p:spPr bwMode="auto">
              <a:xfrm>
                <a:off x="1216" y="3339"/>
                <a:ext cx="104" cy="33"/>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0" name="Rectangle 319">
                <a:extLst>
                  <a:ext uri="{FF2B5EF4-FFF2-40B4-BE49-F238E27FC236}">
                    <a16:creationId xmlns:a16="http://schemas.microsoft.com/office/drawing/2014/main" id="{252DEF7A-8D0B-4D42-997B-DA32A1B306B2}"/>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1" name="Rectangle 320">
                <a:extLst>
                  <a:ext uri="{FF2B5EF4-FFF2-40B4-BE49-F238E27FC236}">
                    <a16:creationId xmlns:a16="http://schemas.microsoft.com/office/drawing/2014/main" id="{E0326FBA-7549-4D16-89FD-E1C998D78311}"/>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2" name="Freeform 321">
                <a:extLst>
                  <a:ext uri="{FF2B5EF4-FFF2-40B4-BE49-F238E27FC236}">
                    <a16:creationId xmlns:a16="http://schemas.microsoft.com/office/drawing/2014/main" id="{3F497C34-D2AF-4F60-B931-2CDB14D75512}"/>
                  </a:ext>
                </a:extLst>
              </p:cNvPr>
              <p:cNvSpPr>
                <a:spLocks/>
              </p:cNvSpPr>
              <p:nvPr/>
            </p:nvSpPr>
            <p:spPr bwMode="auto">
              <a:xfrm>
                <a:off x="1216" y="343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3" name="Rectangle 322">
                <a:extLst>
                  <a:ext uri="{FF2B5EF4-FFF2-40B4-BE49-F238E27FC236}">
                    <a16:creationId xmlns:a16="http://schemas.microsoft.com/office/drawing/2014/main" id="{22EB122A-6E21-4986-AE0B-E0B1D9BD12DB}"/>
                  </a:ext>
                </a:extLst>
              </p:cNvPr>
              <p:cNvSpPr>
                <a:spLocks noChangeArrowheads="1"/>
              </p:cNvSpPr>
              <p:nvPr/>
            </p:nvSpPr>
            <p:spPr bwMode="auto">
              <a:xfrm>
                <a:off x="873" y="359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4" name="Rectangle 323">
                <a:extLst>
                  <a:ext uri="{FF2B5EF4-FFF2-40B4-BE49-F238E27FC236}">
                    <a16:creationId xmlns:a16="http://schemas.microsoft.com/office/drawing/2014/main" id="{179E20B5-50E9-4281-B6BA-A731405B544B}"/>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5" name="Freeform 324">
                <a:extLst>
                  <a:ext uri="{FF2B5EF4-FFF2-40B4-BE49-F238E27FC236}">
                    <a16:creationId xmlns:a16="http://schemas.microsoft.com/office/drawing/2014/main" id="{F65304CA-6D21-44C7-AA70-B073D107447B}"/>
                  </a:ext>
                </a:extLst>
              </p:cNvPr>
              <p:cNvSpPr>
                <a:spLocks/>
              </p:cNvSpPr>
              <p:nvPr/>
            </p:nvSpPr>
            <p:spPr bwMode="auto">
              <a:xfrm>
                <a:off x="1216" y="3533"/>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6" name="Freeform 325">
                <a:extLst>
                  <a:ext uri="{FF2B5EF4-FFF2-40B4-BE49-F238E27FC236}">
                    <a16:creationId xmlns:a16="http://schemas.microsoft.com/office/drawing/2014/main" id="{7E29898A-491B-404F-A174-02A46AD5A5CC}"/>
                  </a:ext>
                </a:extLst>
              </p:cNvPr>
              <p:cNvSpPr>
                <a:spLocks noEditPoints="1"/>
              </p:cNvSpPr>
              <p:nvPr/>
            </p:nvSpPr>
            <p:spPr bwMode="auto">
              <a:xfrm>
                <a:off x="868" y="2726"/>
                <a:ext cx="485" cy="1312"/>
              </a:xfrm>
              <a:custGeom>
                <a:avLst/>
                <a:gdLst>
                  <a:gd name="T0" fmla="*/ 485 w 485"/>
                  <a:gd name="T1" fmla="*/ 1312 h 1312"/>
                  <a:gd name="T2" fmla="*/ 0 w 485"/>
                  <a:gd name="T3" fmla="*/ 1312 h 1312"/>
                  <a:gd name="T4" fmla="*/ 0 w 485"/>
                  <a:gd name="T5" fmla="*/ 0 h 1312"/>
                  <a:gd name="T6" fmla="*/ 485 w 485"/>
                  <a:gd name="T7" fmla="*/ 0 h 1312"/>
                  <a:gd name="T8" fmla="*/ 485 w 485"/>
                  <a:gd name="T9" fmla="*/ 1312 h 1312"/>
                  <a:gd name="T10" fmla="*/ 7 w 485"/>
                  <a:gd name="T11" fmla="*/ 1304 h 1312"/>
                  <a:gd name="T12" fmla="*/ 477 w 485"/>
                  <a:gd name="T13" fmla="*/ 1304 h 1312"/>
                  <a:gd name="T14" fmla="*/ 477 w 485"/>
                  <a:gd name="T15" fmla="*/ 8 h 1312"/>
                  <a:gd name="T16" fmla="*/ 7 w 485"/>
                  <a:gd name="T17" fmla="*/ 8 h 1312"/>
                  <a:gd name="T18" fmla="*/ 7 w 485"/>
                  <a:gd name="T19" fmla="*/ 1304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1312">
                    <a:moveTo>
                      <a:pt x="485" y="1312"/>
                    </a:moveTo>
                    <a:lnTo>
                      <a:pt x="0" y="1312"/>
                    </a:lnTo>
                    <a:lnTo>
                      <a:pt x="0" y="0"/>
                    </a:lnTo>
                    <a:lnTo>
                      <a:pt x="485" y="0"/>
                    </a:lnTo>
                    <a:lnTo>
                      <a:pt x="485" y="1312"/>
                    </a:lnTo>
                    <a:close/>
                    <a:moveTo>
                      <a:pt x="7" y="1304"/>
                    </a:moveTo>
                    <a:lnTo>
                      <a:pt x="477" y="1304"/>
                    </a:lnTo>
                    <a:lnTo>
                      <a:pt x="477" y="8"/>
                    </a:lnTo>
                    <a:lnTo>
                      <a:pt x="7" y="8"/>
                    </a:lnTo>
                    <a:lnTo>
                      <a:pt x="7" y="1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7" name="Freeform 326">
                <a:extLst>
                  <a:ext uri="{FF2B5EF4-FFF2-40B4-BE49-F238E27FC236}">
                    <a16:creationId xmlns:a16="http://schemas.microsoft.com/office/drawing/2014/main" id="{567819A6-7CAB-47CD-A67B-053E8AADA1C7}"/>
                  </a:ext>
                </a:extLst>
              </p:cNvPr>
              <p:cNvSpPr>
                <a:spLocks/>
              </p:cNvSpPr>
              <p:nvPr/>
            </p:nvSpPr>
            <p:spPr bwMode="auto">
              <a:xfrm>
                <a:off x="868" y="2686"/>
                <a:ext cx="165" cy="8"/>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8" name="Freeform 327">
                <a:extLst>
                  <a:ext uri="{FF2B5EF4-FFF2-40B4-BE49-F238E27FC236}">
                    <a16:creationId xmlns:a16="http://schemas.microsoft.com/office/drawing/2014/main" id="{F2372742-269F-42C8-8191-4D6D4897F8A8}"/>
                  </a:ext>
                </a:extLst>
              </p:cNvPr>
              <p:cNvSpPr>
                <a:spLocks/>
              </p:cNvSpPr>
              <p:nvPr/>
            </p:nvSpPr>
            <p:spPr bwMode="auto">
              <a:xfrm>
                <a:off x="868" y="266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29" name="Freeform 328">
                <a:extLst>
                  <a:ext uri="{FF2B5EF4-FFF2-40B4-BE49-F238E27FC236}">
                    <a16:creationId xmlns:a16="http://schemas.microsoft.com/office/drawing/2014/main" id="{76E80A6E-E8DA-42C3-A970-D88CABF94EDE}"/>
                  </a:ext>
                </a:extLst>
              </p:cNvPr>
              <p:cNvSpPr>
                <a:spLocks/>
              </p:cNvSpPr>
              <p:nvPr/>
            </p:nvSpPr>
            <p:spPr bwMode="auto">
              <a:xfrm>
                <a:off x="868" y="264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0" name="Freeform 329">
                <a:extLst>
                  <a:ext uri="{FF2B5EF4-FFF2-40B4-BE49-F238E27FC236}">
                    <a16:creationId xmlns:a16="http://schemas.microsoft.com/office/drawing/2014/main" id="{6F831E33-D355-4A6C-A000-6E626E5470A4}"/>
                  </a:ext>
                </a:extLst>
              </p:cNvPr>
              <p:cNvSpPr>
                <a:spLocks/>
              </p:cNvSpPr>
              <p:nvPr/>
            </p:nvSpPr>
            <p:spPr bwMode="auto">
              <a:xfrm>
                <a:off x="868" y="262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1" name="Freeform 330">
                <a:extLst>
                  <a:ext uri="{FF2B5EF4-FFF2-40B4-BE49-F238E27FC236}">
                    <a16:creationId xmlns:a16="http://schemas.microsoft.com/office/drawing/2014/main" id="{37C1AB4F-B306-40C5-8B9F-EEEB7552D7A6}"/>
                  </a:ext>
                </a:extLst>
              </p:cNvPr>
              <p:cNvSpPr>
                <a:spLocks/>
              </p:cNvSpPr>
              <p:nvPr/>
            </p:nvSpPr>
            <p:spPr bwMode="auto">
              <a:xfrm>
                <a:off x="1188" y="2686"/>
                <a:ext cx="165" cy="8"/>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2" name="Freeform 331">
                <a:extLst>
                  <a:ext uri="{FF2B5EF4-FFF2-40B4-BE49-F238E27FC236}">
                    <a16:creationId xmlns:a16="http://schemas.microsoft.com/office/drawing/2014/main" id="{EC433D54-8ACD-432C-822B-7CEA81E06C50}"/>
                  </a:ext>
                </a:extLst>
              </p:cNvPr>
              <p:cNvSpPr>
                <a:spLocks/>
              </p:cNvSpPr>
              <p:nvPr/>
            </p:nvSpPr>
            <p:spPr bwMode="auto">
              <a:xfrm>
                <a:off x="1188" y="266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3" name="Freeform 332">
                <a:extLst>
                  <a:ext uri="{FF2B5EF4-FFF2-40B4-BE49-F238E27FC236}">
                    <a16:creationId xmlns:a16="http://schemas.microsoft.com/office/drawing/2014/main" id="{D80C5B50-A2FD-4A06-889F-6A7A78467B45}"/>
                  </a:ext>
                </a:extLst>
              </p:cNvPr>
              <p:cNvSpPr>
                <a:spLocks/>
              </p:cNvSpPr>
              <p:nvPr/>
            </p:nvSpPr>
            <p:spPr bwMode="auto">
              <a:xfrm>
                <a:off x="1188" y="264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4" name="Freeform 333">
                <a:extLst>
                  <a:ext uri="{FF2B5EF4-FFF2-40B4-BE49-F238E27FC236}">
                    <a16:creationId xmlns:a16="http://schemas.microsoft.com/office/drawing/2014/main" id="{0E789426-6E39-481C-9E4D-01781399FBC1}"/>
                  </a:ext>
                </a:extLst>
              </p:cNvPr>
              <p:cNvSpPr>
                <a:spLocks/>
              </p:cNvSpPr>
              <p:nvPr/>
            </p:nvSpPr>
            <p:spPr bwMode="auto">
              <a:xfrm>
                <a:off x="1188" y="262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5" name="Rectangle 334">
                <a:extLst>
                  <a:ext uri="{FF2B5EF4-FFF2-40B4-BE49-F238E27FC236}">
                    <a16:creationId xmlns:a16="http://schemas.microsoft.com/office/drawing/2014/main" id="{EAC45298-FE86-49B9-8331-5FCD4F039525}"/>
                  </a:ext>
                </a:extLst>
              </p:cNvPr>
              <p:cNvSpPr>
                <a:spLocks noChangeArrowheads="1"/>
              </p:cNvSpPr>
              <p:nvPr/>
            </p:nvSpPr>
            <p:spPr bwMode="auto">
              <a:xfrm>
                <a:off x="873" y="3666"/>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6" name="Freeform 335">
                <a:extLst>
                  <a:ext uri="{FF2B5EF4-FFF2-40B4-BE49-F238E27FC236}">
                    <a16:creationId xmlns:a16="http://schemas.microsoft.com/office/drawing/2014/main" id="{A13998EB-B73B-4315-B76C-1C9DE700A103}"/>
                  </a:ext>
                </a:extLst>
              </p:cNvPr>
              <p:cNvSpPr>
                <a:spLocks/>
              </p:cNvSpPr>
              <p:nvPr/>
            </p:nvSpPr>
            <p:spPr bwMode="auto">
              <a:xfrm>
                <a:off x="1020" y="3648"/>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7" name="Rectangle 336">
                <a:extLst>
                  <a:ext uri="{FF2B5EF4-FFF2-40B4-BE49-F238E27FC236}">
                    <a16:creationId xmlns:a16="http://schemas.microsoft.com/office/drawing/2014/main" id="{1F735E1D-9018-46C5-BC42-54DCECA30AAE}"/>
                  </a:ext>
                </a:extLst>
              </p:cNvPr>
              <p:cNvSpPr>
                <a:spLocks noChangeArrowheads="1"/>
              </p:cNvSpPr>
              <p:nvPr/>
            </p:nvSpPr>
            <p:spPr bwMode="auto">
              <a:xfrm>
                <a:off x="873" y="376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8" name="Freeform 337">
                <a:extLst>
                  <a:ext uri="{FF2B5EF4-FFF2-40B4-BE49-F238E27FC236}">
                    <a16:creationId xmlns:a16="http://schemas.microsoft.com/office/drawing/2014/main" id="{40DC3294-EC32-4CCB-A9E6-8EC7BC0ABB78}"/>
                  </a:ext>
                </a:extLst>
              </p:cNvPr>
              <p:cNvSpPr>
                <a:spLocks/>
              </p:cNvSpPr>
              <p:nvPr/>
            </p:nvSpPr>
            <p:spPr bwMode="auto">
              <a:xfrm>
                <a:off x="1020" y="37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39" name="Rectangle 338">
                <a:extLst>
                  <a:ext uri="{FF2B5EF4-FFF2-40B4-BE49-F238E27FC236}">
                    <a16:creationId xmlns:a16="http://schemas.microsoft.com/office/drawing/2014/main" id="{7F7224B8-6C2F-48D0-AAF6-104447B30BD2}"/>
                  </a:ext>
                </a:extLst>
              </p:cNvPr>
              <p:cNvSpPr>
                <a:spLocks noChangeArrowheads="1"/>
              </p:cNvSpPr>
              <p:nvPr/>
            </p:nvSpPr>
            <p:spPr bwMode="auto">
              <a:xfrm>
                <a:off x="873" y="386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0" name="Freeform 339">
                <a:extLst>
                  <a:ext uri="{FF2B5EF4-FFF2-40B4-BE49-F238E27FC236}">
                    <a16:creationId xmlns:a16="http://schemas.microsoft.com/office/drawing/2014/main" id="{EE3585BF-C6A7-44C0-9533-81C1B4AE3AAB}"/>
                  </a:ext>
                </a:extLst>
              </p:cNvPr>
              <p:cNvSpPr>
                <a:spLocks/>
              </p:cNvSpPr>
              <p:nvPr/>
            </p:nvSpPr>
            <p:spPr bwMode="auto">
              <a:xfrm>
                <a:off x="1020" y="38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1" name="Rectangle 340">
                <a:extLst>
                  <a:ext uri="{FF2B5EF4-FFF2-40B4-BE49-F238E27FC236}">
                    <a16:creationId xmlns:a16="http://schemas.microsoft.com/office/drawing/2014/main" id="{9CC535AE-9CB4-432D-A506-A8777B64CF59}"/>
                  </a:ext>
                </a:extLst>
              </p:cNvPr>
              <p:cNvSpPr>
                <a:spLocks noChangeArrowheads="1"/>
              </p:cNvSpPr>
              <p:nvPr/>
            </p:nvSpPr>
            <p:spPr bwMode="auto">
              <a:xfrm>
                <a:off x="873" y="3967"/>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342" name="Freeform 341">
                <a:extLst>
                  <a:ext uri="{FF2B5EF4-FFF2-40B4-BE49-F238E27FC236}">
                    <a16:creationId xmlns:a16="http://schemas.microsoft.com/office/drawing/2014/main" id="{E922258D-B15F-4280-989B-7E4818097566}"/>
                  </a:ext>
                </a:extLst>
              </p:cNvPr>
              <p:cNvSpPr>
                <a:spLocks/>
              </p:cNvSpPr>
              <p:nvPr/>
            </p:nvSpPr>
            <p:spPr bwMode="auto">
              <a:xfrm>
                <a:off x="1020" y="3950"/>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nvGrpSpPr>
            <p:cNvPr id="22" name="Group 21">
              <a:extLst>
                <a:ext uri="{FF2B5EF4-FFF2-40B4-BE49-F238E27FC236}">
                  <a16:creationId xmlns:a16="http://schemas.microsoft.com/office/drawing/2014/main" id="{F8DC8691-D174-4462-AB73-5060E415C638}"/>
                </a:ext>
              </a:extLst>
            </p:cNvPr>
            <p:cNvGrpSpPr/>
            <p:nvPr/>
          </p:nvGrpSpPr>
          <p:grpSpPr>
            <a:xfrm>
              <a:off x="994746" y="3242032"/>
              <a:ext cx="537929" cy="558009"/>
              <a:chOff x="304800" y="3795032"/>
              <a:chExt cx="537929" cy="558009"/>
            </a:xfrm>
          </p:grpSpPr>
          <p:grpSp>
            <p:nvGrpSpPr>
              <p:cNvPr id="233" name="Group 232">
                <a:extLst>
                  <a:ext uri="{FF2B5EF4-FFF2-40B4-BE49-F238E27FC236}">
                    <a16:creationId xmlns:a16="http://schemas.microsoft.com/office/drawing/2014/main" id="{55D5E54C-6C1C-47AE-94EC-39A01B02E74B}"/>
                  </a:ext>
                </a:extLst>
              </p:cNvPr>
              <p:cNvGrpSpPr>
                <a:grpSpLocks noChangeAspect="1"/>
              </p:cNvGrpSpPr>
              <p:nvPr/>
            </p:nvGrpSpPr>
            <p:grpSpPr>
              <a:xfrm>
                <a:off x="304800" y="3795032"/>
                <a:ext cx="291424" cy="464781"/>
                <a:chOff x="8822083" y="2100326"/>
                <a:chExt cx="914400" cy="1458337"/>
              </a:xfrm>
            </p:grpSpPr>
            <p:grpSp>
              <p:nvGrpSpPr>
                <p:cNvPr id="282" name="Group 281">
                  <a:extLst>
                    <a:ext uri="{FF2B5EF4-FFF2-40B4-BE49-F238E27FC236}">
                      <a16:creationId xmlns:a16="http://schemas.microsoft.com/office/drawing/2014/main" id="{9118DF01-625F-4F87-89CA-1C4A4977759D}"/>
                    </a:ext>
                  </a:extLst>
                </p:cNvPr>
                <p:cNvGrpSpPr>
                  <a:grpSpLocks noChangeAspect="1"/>
                </p:cNvGrpSpPr>
                <p:nvPr/>
              </p:nvGrpSpPr>
              <p:grpSpPr bwMode="auto">
                <a:xfrm>
                  <a:off x="9068949" y="2230438"/>
                  <a:ext cx="530226" cy="1174751"/>
                  <a:chOff x="5855" y="1405"/>
                  <a:chExt cx="334" cy="740"/>
                </a:xfrm>
              </p:grpSpPr>
              <p:sp>
                <p:nvSpPr>
                  <p:cNvPr id="284" name="AutoShape 3">
                    <a:extLst>
                      <a:ext uri="{FF2B5EF4-FFF2-40B4-BE49-F238E27FC236}">
                        <a16:creationId xmlns:a16="http://schemas.microsoft.com/office/drawing/2014/main" id="{C7676051-E4AB-4D6D-89A8-6A13AFD69DED}"/>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5" name="Freeform 284">
                    <a:extLst>
                      <a:ext uri="{FF2B5EF4-FFF2-40B4-BE49-F238E27FC236}">
                        <a16:creationId xmlns:a16="http://schemas.microsoft.com/office/drawing/2014/main" id="{AEB49C94-BDB9-45C4-AA52-5846B7ACB007}"/>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6" name="Rectangle 285">
                    <a:extLst>
                      <a:ext uri="{FF2B5EF4-FFF2-40B4-BE49-F238E27FC236}">
                        <a16:creationId xmlns:a16="http://schemas.microsoft.com/office/drawing/2014/main" id="{5D17FE05-6F99-4559-B82F-9755AD307AE3}"/>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7" name="Freeform 286">
                    <a:extLst>
                      <a:ext uri="{FF2B5EF4-FFF2-40B4-BE49-F238E27FC236}">
                        <a16:creationId xmlns:a16="http://schemas.microsoft.com/office/drawing/2014/main" id="{65A9AD8C-AC69-4A2C-BCF6-285834C2DE1E}"/>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8" name="Rectangle 287">
                    <a:extLst>
                      <a:ext uri="{FF2B5EF4-FFF2-40B4-BE49-F238E27FC236}">
                        <a16:creationId xmlns:a16="http://schemas.microsoft.com/office/drawing/2014/main" id="{54293892-7174-4ECB-AE1B-665E3333272D}"/>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9" name="Freeform 288">
                    <a:extLst>
                      <a:ext uri="{FF2B5EF4-FFF2-40B4-BE49-F238E27FC236}">
                        <a16:creationId xmlns:a16="http://schemas.microsoft.com/office/drawing/2014/main" id="{BD94F873-254A-47B3-B7AF-178AA3298EC2}"/>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0" name="Rectangle 289">
                    <a:extLst>
                      <a:ext uri="{FF2B5EF4-FFF2-40B4-BE49-F238E27FC236}">
                        <a16:creationId xmlns:a16="http://schemas.microsoft.com/office/drawing/2014/main" id="{C24B6984-E2F5-4E6E-8C97-88F7088AB4E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1" name="Freeform 290">
                    <a:extLst>
                      <a:ext uri="{FF2B5EF4-FFF2-40B4-BE49-F238E27FC236}">
                        <a16:creationId xmlns:a16="http://schemas.microsoft.com/office/drawing/2014/main" id="{7B991C35-0E8F-4F25-B1A7-499F65A030F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2" name="Rectangle 291">
                    <a:extLst>
                      <a:ext uri="{FF2B5EF4-FFF2-40B4-BE49-F238E27FC236}">
                        <a16:creationId xmlns:a16="http://schemas.microsoft.com/office/drawing/2014/main" id="{07232FA3-C639-48C4-90C9-64B081938709}"/>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3" name="Freeform 292">
                    <a:extLst>
                      <a:ext uri="{FF2B5EF4-FFF2-40B4-BE49-F238E27FC236}">
                        <a16:creationId xmlns:a16="http://schemas.microsoft.com/office/drawing/2014/main" id="{CD2884B0-0A11-4B0A-A87E-25EC056AC6E7}"/>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4" name="Oval 293">
                    <a:extLst>
                      <a:ext uri="{FF2B5EF4-FFF2-40B4-BE49-F238E27FC236}">
                        <a16:creationId xmlns:a16="http://schemas.microsoft.com/office/drawing/2014/main" id="{1B8CFDCF-0221-43C7-BE03-B9E6C71FC39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5" name="Freeform 294">
                    <a:extLst>
                      <a:ext uri="{FF2B5EF4-FFF2-40B4-BE49-F238E27FC236}">
                        <a16:creationId xmlns:a16="http://schemas.microsoft.com/office/drawing/2014/main" id="{9B23B63D-6F2B-46B4-B05D-03CEA42CB12C}"/>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96" name="Rectangle 295">
                    <a:extLst>
                      <a:ext uri="{FF2B5EF4-FFF2-40B4-BE49-F238E27FC236}">
                        <a16:creationId xmlns:a16="http://schemas.microsoft.com/office/drawing/2014/main" id="{51C0701C-DD82-49EB-B580-2DD7A89EEF7E}"/>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283" name="Rectangle 282">
                  <a:extLst>
                    <a:ext uri="{FF2B5EF4-FFF2-40B4-BE49-F238E27FC236}">
                      <a16:creationId xmlns:a16="http://schemas.microsoft.com/office/drawing/2014/main" id="{EF3B8C32-0F8A-4AA6-8A59-EBC4025F72C0}"/>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34" name="Group 233">
                <a:extLst>
                  <a:ext uri="{FF2B5EF4-FFF2-40B4-BE49-F238E27FC236}">
                    <a16:creationId xmlns:a16="http://schemas.microsoft.com/office/drawing/2014/main" id="{57005266-836C-4F5D-B7B1-42BEE52F9DB7}"/>
                  </a:ext>
                </a:extLst>
              </p:cNvPr>
              <p:cNvGrpSpPr>
                <a:grpSpLocks noChangeAspect="1"/>
              </p:cNvGrpSpPr>
              <p:nvPr/>
            </p:nvGrpSpPr>
            <p:grpSpPr>
              <a:xfrm>
                <a:off x="376148" y="3824882"/>
                <a:ext cx="291424" cy="464781"/>
                <a:chOff x="8822083" y="2100326"/>
                <a:chExt cx="914400" cy="1458337"/>
              </a:xfrm>
            </p:grpSpPr>
            <p:grpSp>
              <p:nvGrpSpPr>
                <p:cNvPr id="267" name="Group 266">
                  <a:extLst>
                    <a:ext uri="{FF2B5EF4-FFF2-40B4-BE49-F238E27FC236}">
                      <a16:creationId xmlns:a16="http://schemas.microsoft.com/office/drawing/2014/main" id="{9CB830CF-446C-4AE8-8391-018CD88ECB48}"/>
                    </a:ext>
                  </a:extLst>
                </p:cNvPr>
                <p:cNvGrpSpPr>
                  <a:grpSpLocks noChangeAspect="1"/>
                </p:cNvGrpSpPr>
                <p:nvPr/>
              </p:nvGrpSpPr>
              <p:grpSpPr bwMode="auto">
                <a:xfrm>
                  <a:off x="9068949" y="2230438"/>
                  <a:ext cx="530226" cy="1174751"/>
                  <a:chOff x="5855" y="1405"/>
                  <a:chExt cx="334" cy="740"/>
                </a:xfrm>
              </p:grpSpPr>
              <p:sp>
                <p:nvSpPr>
                  <p:cNvPr id="269" name="AutoShape 3">
                    <a:extLst>
                      <a:ext uri="{FF2B5EF4-FFF2-40B4-BE49-F238E27FC236}">
                        <a16:creationId xmlns:a16="http://schemas.microsoft.com/office/drawing/2014/main" id="{25FADBFF-156B-455A-8B80-79ADBE6988AC}"/>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0" name="Freeform 269">
                    <a:extLst>
                      <a:ext uri="{FF2B5EF4-FFF2-40B4-BE49-F238E27FC236}">
                        <a16:creationId xmlns:a16="http://schemas.microsoft.com/office/drawing/2014/main" id="{693BF504-463E-4D95-9A8D-DA9A14C5D8F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1" name="Rectangle 270">
                    <a:extLst>
                      <a:ext uri="{FF2B5EF4-FFF2-40B4-BE49-F238E27FC236}">
                        <a16:creationId xmlns:a16="http://schemas.microsoft.com/office/drawing/2014/main" id="{F7C9235A-7094-49A0-944E-D8EC77B102E5}"/>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2" name="Freeform 271">
                    <a:extLst>
                      <a:ext uri="{FF2B5EF4-FFF2-40B4-BE49-F238E27FC236}">
                        <a16:creationId xmlns:a16="http://schemas.microsoft.com/office/drawing/2014/main" id="{55786244-4C48-4797-8CCC-190F83E030F7}"/>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3" name="Rectangle 272">
                    <a:extLst>
                      <a:ext uri="{FF2B5EF4-FFF2-40B4-BE49-F238E27FC236}">
                        <a16:creationId xmlns:a16="http://schemas.microsoft.com/office/drawing/2014/main" id="{0970D75F-0E6D-41EA-8725-983F47E9C5CE}"/>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4" name="Freeform 273">
                    <a:extLst>
                      <a:ext uri="{FF2B5EF4-FFF2-40B4-BE49-F238E27FC236}">
                        <a16:creationId xmlns:a16="http://schemas.microsoft.com/office/drawing/2014/main" id="{93E9356E-06FE-4B4F-B471-2DF05DC71C10}"/>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5" name="Rectangle 274">
                    <a:extLst>
                      <a:ext uri="{FF2B5EF4-FFF2-40B4-BE49-F238E27FC236}">
                        <a16:creationId xmlns:a16="http://schemas.microsoft.com/office/drawing/2014/main" id="{7DABB8FC-7215-4F00-9049-42199DAD82E6}"/>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6" name="Freeform 275">
                    <a:extLst>
                      <a:ext uri="{FF2B5EF4-FFF2-40B4-BE49-F238E27FC236}">
                        <a16:creationId xmlns:a16="http://schemas.microsoft.com/office/drawing/2014/main" id="{8713186A-D775-4E6E-89D3-7C01B2991B39}"/>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7" name="Rectangle 276">
                    <a:extLst>
                      <a:ext uri="{FF2B5EF4-FFF2-40B4-BE49-F238E27FC236}">
                        <a16:creationId xmlns:a16="http://schemas.microsoft.com/office/drawing/2014/main" id="{E5DA25B3-A998-4468-BE6C-6CBD48D4D609}"/>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8" name="Freeform 277">
                    <a:extLst>
                      <a:ext uri="{FF2B5EF4-FFF2-40B4-BE49-F238E27FC236}">
                        <a16:creationId xmlns:a16="http://schemas.microsoft.com/office/drawing/2014/main" id="{87165BC9-1336-424D-A9C1-121C580EA982}"/>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79" name="Oval 278">
                    <a:extLst>
                      <a:ext uri="{FF2B5EF4-FFF2-40B4-BE49-F238E27FC236}">
                        <a16:creationId xmlns:a16="http://schemas.microsoft.com/office/drawing/2014/main" id="{A0107D1B-5FB1-411C-A303-363E365E1821}"/>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0" name="Freeform 279">
                    <a:extLst>
                      <a:ext uri="{FF2B5EF4-FFF2-40B4-BE49-F238E27FC236}">
                        <a16:creationId xmlns:a16="http://schemas.microsoft.com/office/drawing/2014/main" id="{F5B32CA1-0EE0-44D1-8B93-00F617C3F249}"/>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81" name="Rectangle 280">
                    <a:extLst>
                      <a:ext uri="{FF2B5EF4-FFF2-40B4-BE49-F238E27FC236}">
                        <a16:creationId xmlns:a16="http://schemas.microsoft.com/office/drawing/2014/main" id="{EEB9236D-CE9E-4ED5-8BE4-72B8305CB8E6}"/>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268" name="Rectangle 267">
                  <a:extLst>
                    <a:ext uri="{FF2B5EF4-FFF2-40B4-BE49-F238E27FC236}">
                      <a16:creationId xmlns:a16="http://schemas.microsoft.com/office/drawing/2014/main" id="{2B2CEA31-0424-481D-AFE8-7A674238186E}"/>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35" name="Group 234">
                <a:extLst>
                  <a:ext uri="{FF2B5EF4-FFF2-40B4-BE49-F238E27FC236}">
                    <a16:creationId xmlns:a16="http://schemas.microsoft.com/office/drawing/2014/main" id="{70CCEA29-72C8-4101-8336-21DD79CD48C4}"/>
                  </a:ext>
                </a:extLst>
              </p:cNvPr>
              <p:cNvGrpSpPr>
                <a:grpSpLocks noChangeAspect="1"/>
              </p:cNvGrpSpPr>
              <p:nvPr/>
            </p:nvGrpSpPr>
            <p:grpSpPr>
              <a:xfrm>
                <a:off x="476728" y="3863410"/>
                <a:ext cx="291424" cy="464781"/>
                <a:chOff x="8822083" y="2100326"/>
                <a:chExt cx="914400" cy="1458337"/>
              </a:xfrm>
            </p:grpSpPr>
            <p:grpSp>
              <p:nvGrpSpPr>
                <p:cNvPr id="252" name="Group 251">
                  <a:extLst>
                    <a:ext uri="{FF2B5EF4-FFF2-40B4-BE49-F238E27FC236}">
                      <a16:creationId xmlns:a16="http://schemas.microsoft.com/office/drawing/2014/main" id="{8A485314-DE9D-4D0F-9D18-9F5FCA8234E2}"/>
                    </a:ext>
                  </a:extLst>
                </p:cNvPr>
                <p:cNvGrpSpPr>
                  <a:grpSpLocks noChangeAspect="1"/>
                </p:cNvGrpSpPr>
                <p:nvPr/>
              </p:nvGrpSpPr>
              <p:grpSpPr bwMode="auto">
                <a:xfrm>
                  <a:off x="9068949" y="2230438"/>
                  <a:ext cx="530226" cy="1174751"/>
                  <a:chOff x="5855" y="1405"/>
                  <a:chExt cx="334" cy="740"/>
                </a:xfrm>
              </p:grpSpPr>
              <p:sp>
                <p:nvSpPr>
                  <p:cNvPr id="254" name="AutoShape 3">
                    <a:extLst>
                      <a:ext uri="{FF2B5EF4-FFF2-40B4-BE49-F238E27FC236}">
                        <a16:creationId xmlns:a16="http://schemas.microsoft.com/office/drawing/2014/main" id="{3C6ADE2F-F0A9-4FE5-8619-941125C9355F}"/>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5" name="Freeform 254">
                    <a:extLst>
                      <a:ext uri="{FF2B5EF4-FFF2-40B4-BE49-F238E27FC236}">
                        <a16:creationId xmlns:a16="http://schemas.microsoft.com/office/drawing/2014/main" id="{A1BBC6B3-218D-427D-B6BC-AF59C3A6D454}"/>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6" name="Rectangle 255">
                    <a:extLst>
                      <a:ext uri="{FF2B5EF4-FFF2-40B4-BE49-F238E27FC236}">
                        <a16:creationId xmlns:a16="http://schemas.microsoft.com/office/drawing/2014/main" id="{A73002BD-264B-4988-8685-10D4CC94C20D}"/>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7" name="Freeform 256">
                    <a:extLst>
                      <a:ext uri="{FF2B5EF4-FFF2-40B4-BE49-F238E27FC236}">
                        <a16:creationId xmlns:a16="http://schemas.microsoft.com/office/drawing/2014/main" id="{74567CF9-D207-4242-A796-783DEF0CF650}"/>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8" name="Rectangle 257">
                    <a:extLst>
                      <a:ext uri="{FF2B5EF4-FFF2-40B4-BE49-F238E27FC236}">
                        <a16:creationId xmlns:a16="http://schemas.microsoft.com/office/drawing/2014/main" id="{549910D7-A6D9-4C9A-B099-58C550A51A5A}"/>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9" name="Freeform 258">
                    <a:extLst>
                      <a:ext uri="{FF2B5EF4-FFF2-40B4-BE49-F238E27FC236}">
                        <a16:creationId xmlns:a16="http://schemas.microsoft.com/office/drawing/2014/main" id="{9E6C1DAF-BEA5-49E9-BD6F-546BB49230EB}"/>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0" name="Rectangle 259">
                    <a:extLst>
                      <a:ext uri="{FF2B5EF4-FFF2-40B4-BE49-F238E27FC236}">
                        <a16:creationId xmlns:a16="http://schemas.microsoft.com/office/drawing/2014/main" id="{2141DF5B-7BB2-43AC-A0CC-8C6D244A146A}"/>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1" name="Freeform 260">
                    <a:extLst>
                      <a:ext uri="{FF2B5EF4-FFF2-40B4-BE49-F238E27FC236}">
                        <a16:creationId xmlns:a16="http://schemas.microsoft.com/office/drawing/2014/main" id="{146253E4-5F03-41B0-A041-1AB9BE85746E}"/>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2" name="Rectangle 261">
                    <a:extLst>
                      <a:ext uri="{FF2B5EF4-FFF2-40B4-BE49-F238E27FC236}">
                        <a16:creationId xmlns:a16="http://schemas.microsoft.com/office/drawing/2014/main" id="{B4B43523-A96A-4C5A-80D3-0E2072080BCC}"/>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3" name="Freeform 262">
                    <a:extLst>
                      <a:ext uri="{FF2B5EF4-FFF2-40B4-BE49-F238E27FC236}">
                        <a16:creationId xmlns:a16="http://schemas.microsoft.com/office/drawing/2014/main" id="{753912BF-D2AB-4519-8901-7141B075ACEA}"/>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4" name="Oval 263">
                    <a:extLst>
                      <a:ext uri="{FF2B5EF4-FFF2-40B4-BE49-F238E27FC236}">
                        <a16:creationId xmlns:a16="http://schemas.microsoft.com/office/drawing/2014/main" id="{467C9099-29CE-4784-9167-D9F4558333AB}"/>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5" name="Freeform 264">
                    <a:extLst>
                      <a:ext uri="{FF2B5EF4-FFF2-40B4-BE49-F238E27FC236}">
                        <a16:creationId xmlns:a16="http://schemas.microsoft.com/office/drawing/2014/main" id="{1E315A51-0B41-4F04-960D-B275567B707E}"/>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66" name="Rectangle 265">
                    <a:extLst>
                      <a:ext uri="{FF2B5EF4-FFF2-40B4-BE49-F238E27FC236}">
                        <a16:creationId xmlns:a16="http://schemas.microsoft.com/office/drawing/2014/main" id="{BBF32D74-62DF-4E9E-98F4-39917F2602D6}"/>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253" name="Rectangle 252">
                  <a:extLst>
                    <a:ext uri="{FF2B5EF4-FFF2-40B4-BE49-F238E27FC236}">
                      <a16:creationId xmlns:a16="http://schemas.microsoft.com/office/drawing/2014/main" id="{1AE97B40-194F-4555-85A3-3B7437E262C1}"/>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36" name="Group 235">
                <a:extLst>
                  <a:ext uri="{FF2B5EF4-FFF2-40B4-BE49-F238E27FC236}">
                    <a16:creationId xmlns:a16="http://schemas.microsoft.com/office/drawing/2014/main" id="{B2EF9F1C-3B2F-492A-86D8-D6CD67F56821}"/>
                  </a:ext>
                </a:extLst>
              </p:cNvPr>
              <p:cNvGrpSpPr>
                <a:grpSpLocks noChangeAspect="1"/>
              </p:cNvGrpSpPr>
              <p:nvPr/>
            </p:nvGrpSpPr>
            <p:grpSpPr>
              <a:xfrm>
                <a:off x="551305" y="3888260"/>
                <a:ext cx="291424" cy="464781"/>
                <a:chOff x="8822083" y="2100326"/>
                <a:chExt cx="914400" cy="1458337"/>
              </a:xfrm>
            </p:grpSpPr>
            <p:grpSp>
              <p:nvGrpSpPr>
                <p:cNvPr id="237" name="Group 236">
                  <a:extLst>
                    <a:ext uri="{FF2B5EF4-FFF2-40B4-BE49-F238E27FC236}">
                      <a16:creationId xmlns:a16="http://schemas.microsoft.com/office/drawing/2014/main" id="{36857B30-8E7F-4FBE-97C0-ABF1FC64D1F1}"/>
                    </a:ext>
                  </a:extLst>
                </p:cNvPr>
                <p:cNvGrpSpPr>
                  <a:grpSpLocks noChangeAspect="1"/>
                </p:cNvGrpSpPr>
                <p:nvPr/>
              </p:nvGrpSpPr>
              <p:grpSpPr bwMode="auto">
                <a:xfrm>
                  <a:off x="9068949" y="2230438"/>
                  <a:ext cx="530226" cy="1174751"/>
                  <a:chOff x="5855" y="1405"/>
                  <a:chExt cx="334" cy="740"/>
                </a:xfrm>
              </p:grpSpPr>
              <p:sp>
                <p:nvSpPr>
                  <p:cNvPr id="239" name="AutoShape 3">
                    <a:extLst>
                      <a:ext uri="{FF2B5EF4-FFF2-40B4-BE49-F238E27FC236}">
                        <a16:creationId xmlns:a16="http://schemas.microsoft.com/office/drawing/2014/main" id="{D3165992-CCB4-4EA1-B83A-6C520A582D4B}"/>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0" name="Freeform 239">
                    <a:extLst>
                      <a:ext uri="{FF2B5EF4-FFF2-40B4-BE49-F238E27FC236}">
                        <a16:creationId xmlns:a16="http://schemas.microsoft.com/office/drawing/2014/main" id="{DF05DA44-9EDF-42EE-AD4E-E9A9E1E7D9E9}"/>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1" name="Rectangle 240">
                    <a:extLst>
                      <a:ext uri="{FF2B5EF4-FFF2-40B4-BE49-F238E27FC236}">
                        <a16:creationId xmlns:a16="http://schemas.microsoft.com/office/drawing/2014/main" id="{3D27F068-5157-41E8-8049-10E046FF5824}"/>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2" name="Freeform 241">
                    <a:extLst>
                      <a:ext uri="{FF2B5EF4-FFF2-40B4-BE49-F238E27FC236}">
                        <a16:creationId xmlns:a16="http://schemas.microsoft.com/office/drawing/2014/main" id="{E17E07B8-AFA3-413A-9150-7660A77FE048}"/>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3" name="Rectangle 242">
                    <a:extLst>
                      <a:ext uri="{FF2B5EF4-FFF2-40B4-BE49-F238E27FC236}">
                        <a16:creationId xmlns:a16="http://schemas.microsoft.com/office/drawing/2014/main" id="{C72FF36A-491D-4F18-ADD0-366DDD2D4FC4}"/>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4" name="Freeform 243">
                    <a:extLst>
                      <a:ext uri="{FF2B5EF4-FFF2-40B4-BE49-F238E27FC236}">
                        <a16:creationId xmlns:a16="http://schemas.microsoft.com/office/drawing/2014/main" id="{F256F59B-1150-4B6C-9DFC-28EB90D80375}"/>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5" name="Rectangle 244">
                    <a:extLst>
                      <a:ext uri="{FF2B5EF4-FFF2-40B4-BE49-F238E27FC236}">
                        <a16:creationId xmlns:a16="http://schemas.microsoft.com/office/drawing/2014/main" id="{0E511904-7DBA-4165-9B20-2752F55B3703}"/>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6" name="Freeform 245">
                    <a:extLst>
                      <a:ext uri="{FF2B5EF4-FFF2-40B4-BE49-F238E27FC236}">
                        <a16:creationId xmlns:a16="http://schemas.microsoft.com/office/drawing/2014/main" id="{676D5899-7A6F-4666-8E23-494A4F08C7F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7" name="Rectangle 246">
                    <a:extLst>
                      <a:ext uri="{FF2B5EF4-FFF2-40B4-BE49-F238E27FC236}">
                        <a16:creationId xmlns:a16="http://schemas.microsoft.com/office/drawing/2014/main" id="{B8B25619-0136-4899-8B6D-F029CBC08453}"/>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8" name="Freeform 247">
                    <a:extLst>
                      <a:ext uri="{FF2B5EF4-FFF2-40B4-BE49-F238E27FC236}">
                        <a16:creationId xmlns:a16="http://schemas.microsoft.com/office/drawing/2014/main" id="{8C311B9B-D03D-45B5-B9F1-970AD3E58960}"/>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49" name="Oval 248">
                    <a:extLst>
                      <a:ext uri="{FF2B5EF4-FFF2-40B4-BE49-F238E27FC236}">
                        <a16:creationId xmlns:a16="http://schemas.microsoft.com/office/drawing/2014/main" id="{73416489-8FC6-45EB-BC9B-884594EBAAED}"/>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0" name="Freeform 249">
                    <a:extLst>
                      <a:ext uri="{FF2B5EF4-FFF2-40B4-BE49-F238E27FC236}">
                        <a16:creationId xmlns:a16="http://schemas.microsoft.com/office/drawing/2014/main" id="{9BA44EE4-3B65-4941-81D1-4A259D180413}"/>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51" name="Rectangle 250">
                    <a:extLst>
                      <a:ext uri="{FF2B5EF4-FFF2-40B4-BE49-F238E27FC236}">
                        <a16:creationId xmlns:a16="http://schemas.microsoft.com/office/drawing/2014/main" id="{F33AB588-6C93-4113-8042-A156D851EC2A}"/>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238" name="Rectangle 237">
                  <a:extLst>
                    <a:ext uri="{FF2B5EF4-FFF2-40B4-BE49-F238E27FC236}">
                      <a16:creationId xmlns:a16="http://schemas.microsoft.com/office/drawing/2014/main" id="{4D23EFCC-4BB7-42FA-96C4-40B3F8FEBDA1}"/>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2CC8622C-A850-4A3B-8911-D20F0BF02BA9}"/>
                </a:ext>
              </a:extLst>
            </p:cNvPr>
            <p:cNvGrpSpPr>
              <a:grpSpLocks noChangeAspect="1"/>
            </p:cNvGrpSpPr>
            <p:nvPr/>
          </p:nvGrpSpPr>
          <p:grpSpPr>
            <a:xfrm>
              <a:off x="7421430" y="2832405"/>
              <a:ext cx="509482" cy="305095"/>
              <a:chOff x="735024" y="1846450"/>
              <a:chExt cx="2136703" cy="1279529"/>
            </a:xfrm>
          </p:grpSpPr>
          <p:grpSp>
            <p:nvGrpSpPr>
              <p:cNvPr id="224" name="Group 223">
                <a:extLst>
                  <a:ext uri="{FF2B5EF4-FFF2-40B4-BE49-F238E27FC236}">
                    <a16:creationId xmlns:a16="http://schemas.microsoft.com/office/drawing/2014/main" id="{8C57A5D7-41B0-4E38-92A5-F2ED692FEDBF}"/>
                  </a:ext>
                </a:extLst>
              </p:cNvPr>
              <p:cNvGrpSpPr>
                <a:grpSpLocks noChangeAspect="1"/>
              </p:cNvGrpSpPr>
              <p:nvPr/>
            </p:nvGrpSpPr>
            <p:grpSpPr>
              <a:xfrm>
                <a:off x="735024" y="1846450"/>
                <a:ext cx="2136703" cy="1279529"/>
                <a:chOff x="620029" y="4032166"/>
                <a:chExt cx="2136703" cy="1279529"/>
              </a:xfrm>
            </p:grpSpPr>
            <p:sp>
              <p:nvSpPr>
                <p:cNvPr id="228" name="Rectangle 227">
                  <a:extLst>
                    <a:ext uri="{FF2B5EF4-FFF2-40B4-BE49-F238E27FC236}">
                      <a16:creationId xmlns:a16="http://schemas.microsoft.com/office/drawing/2014/main" id="{CDDC9F57-C137-4EBC-B038-0FFEC4B9F649}"/>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29" name="Rectangle 228">
                  <a:extLst>
                    <a:ext uri="{FF2B5EF4-FFF2-40B4-BE49-F238E27FC236}">
                      <a16:creationId xmlns:a16="http://schemas.microsoft.com/office/drawing/2014/main" id="{2013FE02-8A2C-4663-A338-EB0BD41BE154}"/>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30" name="Rectangle 229">
                  <a:extLst>
                    <a:ext uri="{FF2B5EF4-FFF2-40B4-BE49-F238E27FC236}">
                      <a16:creationId xmlns:a16="http://schemas.microsoft.com/office/drawing/2014/main" id="{F78EEF4A-406F-4903-AFF6-783065FCE253}"/>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31" name="Rectangle 230">
                  <a:extLst>
                    <a:ext uri="{FF2B5EF4-FFF2-40B4-BE49-F238E27FC236}">
                      <a16:creationId xmlns:a16="http://schemas.microsoft.com/office/drawing/2014/main" id="{8D6A3A4F-466B-4CA1-AA5B-DE67BCC30920}"/>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32" name="Rectangle 231">
                  <a:extLst>
                    <a:ext uri="{FF2B5EF4-FFF2-40B4-BE49-F238E27FC236}">
                      <a16:creationId xmlns:a16="http://schemas.microsoft.com/office/drawing/2014/main" id="{1AC0F03C-B5E2-4CE4-8FE2-E30D1956F07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062EBAEF-E77F-423A-8394-9C28153FB00D}"/>
                  </a:ext>
                </a:extLst>
              </p:cNvPr>
              <p:cNvGrpSpPr>
                <a:grpSpLocks noChangeAspect="1"/>
              </p:cNvGrpSpPr>
              <p:nvPr/>
            </p:nvGrpSpPr>
            <p:grpSpPr>
              <a:xfrm>
                <a:off x="1610341" y="2731596"/>
                <a:ext cx="365760" cy="365760"/>
                <a:chOff x="9659407" y="1948784"/>
                <a:chExt cx="1371600" cy="1371600"/>
              </a:xfrm>
            </p:grpSpPr>
            <p:sp>
              <p:nvSpPr>
                <p:cNvPr id="226" name="Oval 225">
                  <a:extLst>
                    <a:ext uri="{FF2B5EF4-FFF2-40B4-BE49-F238E27FC236}">
                      <a16:creationId xmlns:a16="http://schemas.microsoft.com/office/drawing/2014/main" id="{E5C55126-4B74-4828-9E69-9994F7A3BCED}"/>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pic>
              <p:nvPicPr>
                <p:cNvPr id="227" name="Picture 226">
                  <a:extLst>
                    <a:ext uri="{FF2B5EF4-FFF2-40B4-BE49-F238E27FC236}">
                      <a16:creationId xmlns:a16="http://schemas.microsoft.com/office/drawing/2014/main" id="{464EEAB4-7848-4AE8-AFE1-DCB3141B7E81}"/>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grpSp>
          <p:nvGrpSpPr>
            <p:cNvPr id="24" name="Group 23">
              <a:extLst>
                <a:ext uri="{FF2B5EF4-FFF2-40B4-BE49-F238E27FC236}">
                  <a16:creationId xmlns:a16="http://schemas.microsoft.com/office/drawing/2014/main" id="{F0E3300C-E83F-41C4-8EA6-C98F83DBEE33}"/>
                </a:ext>
              </a:extLst>
            </p:cNvPr>
            <p:cNvGrpSpPr>
              <a:grpSpLocks noChangeAspect="1"/>
            </p:cNvGrpSpPr>
            <p:nvPr/>
          </p:nvGrpSpPr>
          <p:grpSpPr>
            <a:xfrm>
              <a:off x="6359871" y="2868164"/>
              <a:ext cx="280808" cy="368057"/>
              <a:chOff x="3757705" y="1628777"/>
              <a:chExt cx="1035050" cy="1333500"/>
            </a:xfrm>
          </p:grpSpPr>
          <p:sp>
            <p:nvSpPr>
              <p:cNvPr id="213" name="Rectangle 212">
                <a:extLst>
                  <a:ext uri="{FF2B5EF4-FFF2-40B4-BE49-F238E27FC236}">
                    <a16:creationId xmlns:a16="http://schemas.microsoft.com/office/drawing/2014/main" id="{07AD9B6B-264C-4D01-A8A0-FC46D6336A2B}"/>
                  </a:ext>
                </a:extLst>
              </p:cNvPr>
              <p:cNvSpPr/>
              <p:nvPr/>
            </p:nvSpPr>
            <p:spPr bwMode="auto">
              <a:xfrm>
                <a:off x="4445093" y="1971676"/>
                <a:ext cx="76200" cy="46158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nvGrpSpPr>
              <p:cNvPr id="214" name="Group 213">
                <a:extLst>
                  <a:ext uri="{FF2B5EF4-FFF2-40B4-BE49-F238E27FC236}">
                    <a16:creationId xmlns:a16="http://schemas.microsoft.com/office/drawing/2014/main" id="{C11AA200-E4CC-4218-82BB-DF8CB9E83974}"/>
                  </a:ext>
                </a:extLst>
              </p:cNvPr>
              <p:cNvGrpSpPr>
                <a:grpSpLocks noChangeAspect="1"/>
              </p:cNvGrpSpPr>
              <p:nvPr/>
            </p:nvGrpSpPr>
            <p:grpSpPr bwMode="auto">
              <a:xfrm>
                <a:off x="3757705" y="1628777"/>
                <a:ext cx="1035050" cy="1333500"/>
                <a:chOff x="3245" y="2395"/>
                <a:chExt cx="652" cy="840"/>
              </a:xfrm>
            </p:grpSpPr>
            <p:sp>
              <p:nvSpPr>
                <p:cNvPr id="215" name="AutoShape 3">
                  <a:extLst>
                    <a:ext uri="{FF2B5EF4-FFF2-40B4-BE49-F238E27FC236}">
                      <a16:creationId xmlns:a16="http://schemas.microsoft.com/office/drawing/2014/main" id="{D45E13B7-DFE7-4A65-BC30-F9BF91A003C5}"/>
                    </a:ext>
                  </a:extLst>
                </p:cNvPr>
                <p:cNvSpPr>
                  <a:spLocks noChangeAspect="1" noChangeArrowheads="1" noTextEdit="1"/>
                </p:cNvSpPr>
                <p:nvPr/>
              </p:nvSpPr>
              <p:spPr bwMode="auto">
                <a:xfrm>
                  <a:off x="3245" y="2395"/>
                  <a:ext cx="648"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16" name="Freeform 215">
                  <a:extLst>
                    <a:ext uri="{FF2B5EF4-FFF2-40B4-BE49-F238E27FC236}">
                      <a16:creationId xmlns:a16="http://schemas.microsoft.com/office/drawing/2014/main" id="{1C992C82-5725-44C7-BF34-91E0691A1649}"/>
                    </a:ext>
                  </a:extLst>
                </p:cNvPr>
                <p:cNvSpPr>
                  <a:spLocks/>
                </p:cNvSpPr>
                <p:nvPr/>
              </p:nvSpPr>
              <p:spPr bwMode="auto">
                <a:xfrm>
                  <a:off x="3433" y="2460"/>
                  <a:ext cx="293" cy="328"/>
                </a:xfrm>
                <a:custGeom>
                  <a:avLst/>
                  <a:gdLst>
                    <a:gd name="T0" fmla="*/ 37 w 72"/>
                    <a:gd name="T1" fmla="*/ 0 h 81"/>
                    <a:gd name="T2" fmla="*/ 35 w 72"/>
                    <a:gd name="T3" fmla="*/ 0 h 81"/>
                    <a:gd name="T4" fmla="*/ 0 w 72"/>
                    <a:gd name="T5" fmla="*/ 35 h 81"/>
                    <a:gd name="T6" fmla="*/ 0 w 72"/>
                    <a:gd name="T7" fmla="*/ 81 h 81"/>
                    <a:gd name="T8" fmla="*/ 12 w 72"/>
                    <a:gd name="T9" fmla="*/ 81 h 81"/>
                    <a:gd name="T10" fmla="*/ 12 w 72"/>
                    <a:gd name="T11" fmla="*/ 35 h 81"/>
                    <a:gd name="T12" fmla="*/ 35 w 72"/>
                    <a:gd name="T13" fmla="*/ 12 h 81"/>
                    <a:gd name="T14" fmla="*/ 37 w 72"/>
                    <a:gd name="T15" fmla="*/ 12 h 81"/>
                    <a:gd name="T16" fmla="*/ 60 w 72"/>
                    <a:gd name="T17" fmla="*/ 35 h 81"/>
                    <a:gd name="T18" fmla="*/ 60 w 72"/>
                    <a:gd name="T19" fmla="*/ 38 h 81"/>
                    <a:gd name="T20" fmla="*/ 67 w 72"/>
                    <a:gd name="T21" fmla="*/ 38 h 81"/>
                    <a:gd name="T22" fmla="*/ 60 w 72"/>
                    <a:gd name="T23" fmla="*/ 45 h 81"/>
                    <a:gd name="T24" fmla="*/ 60 w 72"/>
                    <a:gd name="T25" fmla="*/ 55 h 81"/>
                    <a:gd name="T26" fmla="*/ 72 w 72"/>
                    <a:gd name="T27" fmla="*/ 55 h 81"/>
                    <a:gd name="T28" fmla="*/ 72 w 72"/>
                    <a:gd name="T29" fmla="*/ 35 h 81"/>
                    <a:gd name="T30" fmla="*/ 37 w 72"/>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1">
                      <a:moveTo>
                        <a:pt x="37" y="0"/>
                      </a:moveTo>
                      <a:cubicBezTo>
                        <a:pt x="35" y="0"/>
                        <a:pt x="35" y="0"/>
                        <a:pt x="35" y="0"/>
                      </a:cubicBezTo>
                      <a:cubicBezTo>
                        <a:pt x="15" y="0"/>
                        <a:pt x="0" y="16"/>
                        <a:pt x="0" y="35"/>
                      </a:cubicBezTo>
                      <a:cubicBezTo>
                        <a:pt x="0" y="81"/>
                        <a:pt x="0" y="81"/>
                        <a:pt x="0" y="81"/>
                      </a:cubicBezTo>
                      <a:cubicBezTo>
                        <a:pt x="12" y="81"/>
                        <a:pt x="12" y="81"/>
                        <a:pt x="12" y="81"/>
                      </a:cubicBezTo>
                      <a:cubicBezTo>
                        <a:pt x="12" y="35"/>
                        <a:pt x="12" y="35"/>
                        <a:pt x="12" y="35"/>
                      </a:cubicBezTo>
                      <a:cubicBezTo>
                        <a:pt x="12" y="23"/>
                        <a:pt x="22" y="12"/>
                        <a:pt x="35" y="12"/>
                      </a:cubicBezTo>
                      <a:cubicBezTo>
                        <a:pt x="37" y="12"/>
                        <a:pt x="37" y="12"/>
                        <a:pt x="37" y="12"/>
                      </a:cubicBezTo>
                      <a:cubicBezTo>
                        <a:pt x="50" y="12"/>
                        <a:pt x="60" y="23"/>
                        <a:pt x="60" y="35"/>
                      </a:cubicBezTo>
                      <a:cubicBezTo>
                        <a:pt x="60" y="38"/>
                        <a:pt x="60" y="38"/>
                        <a:pt x="60" y="38"/>
                      </a:cubicBezTo>
                      <a:cubicBezTo>
                        <a:pt x="67" y="38"/>
                        <a:pt x="67" y="38"/>
                        <a:pt x="67" y="38"/>
                      </a:cubicBezTo>
                      <a:cubicBezTo>
                        <a:pt x="60" y="45"/>
                        <a:pt x="60" y="45"/>
                        <a:pt x="60" y="45"/>
                      </a:cubicBezTo>
                      <a:cubicBezTo>
                        <a:pt x="60" y="55"/>
                        <a:pt x="60" y="55"/>
                        <a:pt x="60" y="55"/>
                      </a:cubicBezTo>
                      <a:cubicBezTo>
                        <a:pt x="72" y="55"/>
                        <a:pt x="72" y="55"/>
                        <a:pt x="72" y="55"/>
                      </a:cubicBezTo>
                      <a:cubicBezTo>
                        <a:pt x="72" y="35"/>
                        <a:pt x="72" y="35"/>
                        <a:pt x="72" y="35"/>
                      </a:cubicBezTo>
                      <a:cubicBezTo>
                        <a:pt x="72" y="16"/>
                        <a:pt x="56" y="0"/>
                        <a:pt x="37"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17" name="Freeform 216">
                  <a:extLst>
                    <a:ext uri="{FF2B5EF4-FFF2-40B4-BE49-F238E27FC236}">
                      <a16:creationId xmlns:a16="http://schemas.microsoft.com/office/drawing/2014/main" id="{5F2B356D-303D-4D7B-9681-CE3C0AA3FBB8}"/>
                    </a:ext>
                  </a:extLst>
                </p:cNvPr>
                <p:cNvSpPr>
                  <a:spLocks/>
                </p:cNvSpPr>
                <p:nvPr/>
              </p:nvSpPr>
              <p:spPr bwMode="auto">
                <a:xfrm>
                  <a:off x="3249" y="3133"/>
                  <a:ext cx="648" cy="102"/>
                </a:xfrm>
                <a:custGeom>
                  <a:avLst/>
                  <a:gdLst>
                    <a:gd name="T0" fmla="*/ 648 w 648"/>
                    <a:gd name="T1" fmla="*/ 102 h 102"/>
                    <a:gd name="T2" fmla="*/ 0 w 648"/>
                    <a:gd name="T3" fmla="*/ 102 h 102"/>
                    <a:gd name="T4" fmla="*/ 82 w 648"/>
                    <a:gd name="T5" fmla="*/ 0 h 102"/>
                    <a:gd name="T6" fmla="*/ 571 w 648"/>
                    <a:gd name="T7" fmla="*/ 0 h 102"/>
                    <a:gd name="T8" fmla="*/ 648 w 648"/>
                    <a:gd name="T9" fmla="*/ 102 h 102"/>
                  </a:gdLst>
                  <a:ahLst/>
                  <a:cxnLst>
                    <a:cxn ang="0">
                      <a:pos x="T0" y="T1"/>
                    </a:cxn>
                    <a:cxn ang="0">
                      <a:pos x="T2" y="T3"/>
                    </a:cxn>
                    <a:cxn ang="0">
                      <a:pos x="T4" y="T5"/>
                    </a:cxn>
                    <a:cxn ang="0">
                      <a:pos x="T6" y="T7"/>
                    </a:cxn>
                    <a:cxn ang="0">
                      <a:pos x="T8" y="T9"/>
                    </a:cxn>
                  </a:cxnLst>
                  <a:rect l="0" t="0" r="r" b="b"/>
                  <a:pathLst>
                    <a:path w="648" h="102">
                      <a:moveTo>
                        <a:pt x="648" y="102"/>
                      </a:moveTo>
                      <a:lnTo>
                        <a:pt x="0" y="102"/>
                      </a:lnTo>
                      <a:lnTo>
                        <a:pt x="82" y="0"/>
                      </a:lnTo>
                      <a:lnTo>
                        <a:pt x="571" y="0"/>
                      </a:lnTo>
                      <a:lnTo>
                        <a:pt x="648" y="10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18" name="Rectangle 217">
                  <a:extLst>
                    <a:ext uri="{FF2B5EF4-FFF2-40B4-BE49-F238E27FC236}">
                      <a16:creationId xmlns:a16="http://schemas.microsoft.com/office/drawing/2014/main" id="{AB97690D-D9FF-4F2C-AB42-2312AD82CB65}"/>
                    </a:ext>
                  </a:extLst>
                </p:cNvPr>
                <p:cNvSpPr>
                  <a:spLocks noChangeArrowheads="1"/>
                </p:cNvSpPr>
                <p:nvPr/>
              </p:nvSpPr>
              <p:spPr bwMode="auto">
                <a:xfrm>
                  <a:off x="3518" y="3008"/>
                  <a:ext cx="114" cy="9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19" name="Rectangle 218">
                  <a:extLst>
                    <a:ext uri="{FF2B5EF4-FFF2-40B4-BE49-F238E27FC236}">
                      <a16:creationId xmlns:a16="http://schemas.microsoft.com/office/drawing/2014/main" id="{CF46184C-7714-42BD-9641-184577002740}"/>
                    </a:ext>
                  </a:extLst>
                </p:cNvPr>
                <p:cNvSpPr>
                  <a:spLocks noChangeArrowheads="1"/>
                </p:cNvSpPr>
                <p:nvPr/>
              </p:nvSpPr>
              <p:spPr bwMode="auto">
                <a:xfrm>
                  <a:off x="3449" y="3081"/>
                  <a:ext cx="257" cy="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20" name="Rectangle 219">
                  <a:extLst>
                    <a:ext uri="{FF2B5EF4-FFF2-40B4-BE49-F238E27FC236}">
                      <a16:creationId xmlns:a16="http://schemas.microsoft.com/office/drawing/2014/main" id="{2718C005-453B-4FD8-A15F-52B15573CFA4}"/>
                    </a:ext>
                  </a:extLst>
                </p:cNvPr>
                <p:cNvSpPr>
                  <a:spLocks noChangeArrowheads="1"/>
                </p:cNvSpPr>
                <p:nvPr/>
              </p:nvSpPr>
              <p:spPr bwMode="auto">
                <a:xfrm>
                  <a:off x="3331" y="2719"/>
                  <a:ext cx="489" cy="3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21" name="Rectangle 220">
                  <a:extLst>
                    <a:ext uri="{FF2B5EF4-FFF2-40B4-BE49-F238E27FC236}">
                      <a16:creationId xmlns:a16="http://schemas.microsoft.com/office/drawing/2014/main" id="{72545935-D68D-4B73-BE06-E6C22C5AB07D}"/>
                    </a:ext>
                  </a:extLst>
                </p:cNvPr>
                <p:cNvSpPr>
                  <a:spLocks noChangeArrowheads="1"/>
                </p:cNvSpPr>
                <p:nvPr/>
              </p:nvSpPr>
              <p:spPr bwMode="auto">
                <a:xfrm>
                  <a:off x="3372" y="2748"/>
                  <a:ext cx="415" cy="26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22" name="Oval 221">
                  <a:extLst>
                    <a:ext uri="{FF2B5EF4-FFF2-40B4-BE49-F238E27FC236}">
                      <a16:creationId xmlns:a16="http://schemas.microsoft.com/office/drawing/2014/main" id="{1F2ECD65-30CC-4349-AF8B-432B351266A1}"/>
                    </a:ext>
                  </a:extLst>
                </p:cNvPr>
                <p:cNvSpPr>
                  <a:spLocks noChangeArrowheads="1"/>
                </p:cNvSpPr>
                <p:nvPr/>
              </p:nvSpPr>
              <p:spPr bwMode="auto">
                <a:xfrm>
                  <a:off x="3539" y="2821"/>
                  <a:ext cx="73" cy="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23" name="Freeform 222">
                  <a:extLst>
                    <a:ext uri="{FF2B5EF4-FFF2-40B4-BE49-F238E27FC236}">
                      <a16:creationId xmlns:a16="http://schemas.microsoft.com/office/drawing/2014/main" id="{B781B482-ABD0-48DD-AB18-8E839B76CC2B}"/>
                    </a:ext>
                  </a:extLst>
                </p:cNvPr>
                <p:cNvSpPr>
                  <a:spLocks/>
                </p:cNvSpPr>
                <p:nvPr/>
              </p:nvSpPr>
              <p:spPr bwMode="auto">
                <a:xfrm>
                  <a:off x="3547" y="2866"/>
                  <a:ext cx="57" cy="85"/>
                </a:xfrm>
                <a:custGeom>
                  <a:avLst/>
                  <a:gdLst>
                    <a:gd name="T0" fmla="*/ 57 w 57"/>
                    <a:gd name="T1" fmla="*/ 85 h 85"/>
                    <a:gd name="T2" fmla="*/ 0 w 57"/>
                    <a:gd name="T3" fmla="*/ 85 h 85"/>
                    <a:gd name="T4" fmla="*/ 12 w 57"/>
                    <a:gd name="T5" fmla="*/ 0 h 85"/>
                    <a:gd name="T6" fmla="*/ 45 w 57"/>
                    <a:gd name="T7" fmla="*/ 0 h 85"/>
                    <a:gd name="T8" fmla="*/ 57 w 57"/>
                    <a:gd name="T9" fmla="*/ 85 h 85"/>
                  </a:gdLst>
                  <a:ahLst/>
                  <a:cxnLst>
                    <a:cxn ang="0">
                      <a:pos x="T0" y="T1"/>
                    </a:cxn>
                    <a:cxn ang="0">
                      <a:pos x="T2" y="T3"/>
                    </a:cxn>
                    <a:cxn ang="0">
                      <a:pos x="T4" y="T5"/>
                    </a:cxn>
                    <a:cxn ang="0">
                      <a:pos x="T6" y="T7"/>
                    </a:cxn>
                    <a:cxn ang="0">
                      <a:pos x="T8" y="T9"/>
                    </a:cxn>
                  </a:cxnLst>
                  <a:rect l="0" t="0" r="r" b="b"/>
                  <a:pathLst>
                    <a:path w="57" h="85">
                      <a:moveTo>
                        <a:pt x="57" y="85"/>
                      </a:moveTo>
                      <a:lnTo>
                        <a:pt x="0" y="85"/>
                      </a:lnTo>
                      <a:lnTo>
                        <a:pt x="12" y="0"/>
                      </a:lnTo>
                      <a:lnTo>
                        <a:pt x="45" y="0"/>
                      </a:lnTo>
                      <a:lnTo>
                        <a:pt x="57" y="85"/>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sp>
          <p:nvSpPr>
            <p:cNvPr id="25" name="TextBox 23">
              <a:extLst>
                <a:ext uri="{FF2B5EF4-FFF2-40B4-BE49-F238E27FC236}">
                  <a16:creationId xmlns:a16="http://schemas.microsoft.com/office/drawing/2014/main" id="{BABB0B27-AB40-4B3A-B179-9C47F02619FB}"/>
                </a:ext>
              </a:extLst>
            </p:cNvPr>
            <p:cNvSpPr txBox="1"/>
            <p:nvPr/>
          </p:nvSpPr>
          <p:spPr>
            <a:xfrm>
              <a:off x="1659549" y="1403991"/>
              <a:ext cx="1645707" cy="46166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b="0" dirty="0">
                  <a:solidFill>
                    <a:srgbClr val="000000"/>
                  </a:solidFill>
                  <a:latin typeface="Segoe UI" panose="020B0502040204020203" pitchFamily="34" charset="0"/>
                  <a:cs typeface="Segoe UI" panose="020B0502040204020203" pitchFamily="34" charset="0"/>
                </a:rPr>
                <a:t>On-premises VMware</a:t>
              </a:r>
            </a:p>
            <a:p>
              <a:r>
                <a:rPr lang="en-US" sz="1200" b="0" dirty="0">
                  <a:solidFill>
                    <a:srgbClr val="000000"/>
                  </a:solidFill>
                  <a:latin typeface="Segoe UI" panose="020B0502040204020203" pitchFamily="34" charset="0"/>
                  <a:cs typeface="Segoe UI" panose="020B0502040204020203" pitchFamily="34" charset="0"/>
                </a:rPr>
                <a:t>virtual machines</a:t>
              </a:r>
            </a:p>
          </p:txBody>
        </p:sp>
        <p:sp>
          <p:nvSpPr>
            <p:cNvPr id="26" name="TextBox 24">
              <a:extLst>
                <a:ext uri="{FF2B5EF4-FFF2-40B4-BE49-F238E27FC236}">
                  <a16:creationId xmlns:a16="http://schemas.microsoft.com/office/drawing/2014/main" id="{9CDA2E98-B28E-4770-B5CE-E72D7B45A0AF}"/>
                </a:ext>
              </a:extLst>
            </p:cNvPr>
            <p:cNvSpPr txBox="1"/>
            <p:nvPr/>
          </p:nvSpPr>
          <p:spPr>
            <a:xfrm>
              <a:off x="1655495" y="3271684"/>
              <a:ext cx="1654171" cy="46166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200" b="0" dirty="0">
                  <a:solidFill>
                    <a:srgbClr val="000000"/>
                  </a:solidFill>
                  <a:latin typeface="Segoe UI" panose="020B0502040204020203" pitchFamily="34" charset="0"/>
                  <a:cs typeface="Segoe UI" panose="020B0502040204020203" pitchFamily="34" charset="0"/>
                </a:rPr>
                <a:t>On-premises Hyper-V</a:t>
              </a:r>
            </a:p>
            <a:p>
              <a:pPr algn="ctr"/>
              <a:r>
                <a:rPr lang="en-US" sz="1200" b="0" dirty="0">
                  <a:solidFill>
                    <a:srgbClr val="000000"/>
                  </a:solidFill>
                  <a:latin typeface="Segoe UI" panose="020B0502040204020203" pitchFamily="34" charset="0"/>
                  <a:cs typeface="Segoe UI" panose="020B0502040204020203" pitchFamily="34" charset="0"/>
                </a:rPr>
                <a:t>hosts</a:t>
              </a:r>
            </a:p>
          </p:txBody>
        </p:sp>
        <p:sp>
          <p:nvSpPr>
            <p:cNvPr id="27" name="TextBox 25">
              <a:extLst>
                <a:ext uri="{FF2B5EF4-FFF2-40B4-BE49-F238E27FC236}">
                  <a16:creationId xmlns:a16="http://schemas.microsoft.com/office/drawing/2014/main" id="{776A21CC-ADE2-42ED-8D17-BFA8AC7ED140}"/>
                </a:ext>
              </a:extLst>
            </p:cNvPr>
            <p:cNvSpPr txBox="1"/>
            <p:nvPr/>
          </p:nvSpPr>
          <p:spPr>
            <a:xfrm>
              <a:off x="1960514" y="2212062"/>
              <a:ext cx="1239314"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b="0" dirty="0">
                  <a:solidFill>
                    <a:srgbClr val="000000"/>
                  </a:solidFill>
                  <a:latin typeface="Segoe UI" panose="020B0502040204020203" pitchFamily="34" charset="0"/>
                  <a:cs typeface="Segoe UI" panose="020B0502040204020203" pitchFamily="34" charset="0"/>
                </a:rPr>
                <a:t>On-premises</a:t>
              </a:r>
            </a:p>
            <a:p>
              <a:r>
                <a:rPr lang="en-US" sz="1200" b="0" dirty="0">
                  <a:solidFill>
                    <a:srgbClr val="000000"/>
                  </a:solidFill>
                  <a:latin typeface="Segoe UI" panose="020B0502040204020203" pitchFamily="34" charset="0"/>
                  <a:cs typeface="Segoe UI" panose="020B0502040204020203" pitchFamily="34" charset="0"/>
                </a:rPr>
                <a:t>Windows/Linux</a:t>
              </a:r>
            </a:p>
            <a:p>
              <a:r>
                <a:rPr lang="en-US" sz="1200" b="0" dirty="0">
                  <a:solidFill>
                    <a:srgbClr val="000000"/>
                  </a:solidFill>
                  <a:latin typeface="Segoe UI" panose="020B0502040204020203" pitchFamily="34" charset="0"/>
                  <a:cs typeface="Segoe UI" panose="020B0502040204020203" pitchFamily="34" charset="0"/>
                </a:rPr>
                <a:t>physical servers</a:t>
              </a:r>
            </a:p>
          </p:txBody>
        </p:sp>
        <p:sp>
          <p:nvSpPr>
            <p:cNvPr id="28" name="TextBox 26">
              <a:extLst>
                <a:ext uri="{FF2B5EF4-FFF2-40B4-BE49-F238E27FC236}">
                  <a16:creationId xmlns:a16="http://schemas.microsoft.com/office/drawing/2014/main" id="{28EC2B84-D54C-4002-B38A-214DE30F5FB1}"/>
                </a:ext>
              </a:extLst>
            </p:cNvPr>
            <p:cNvSpPr txBox="1"/>
            <p:nvPr/>
          </p:nvSpPr>
          <p:spPr>
            <a:xfrm>
              <a:off x="2040476" y="4078069"/>
              <a:ext cx="1204176" cy="646331"/>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200" b="0" dirty="0">
                  <a:solidFill>
                    <a:srgbClr val="000000"/>
                  </a:solidFill>
                  <a:latin typeface="Segoe UI" panose="020B0502040204020203" pitchFamily="34" charset="0"/>
                  <a:cs typeface="Segoe UI" panose="020B0502040204020203" pitchFamily="34" charset="0"/>
                </a:rPr>
                <a:t>On-premises </a:t>
              </a:r>
            </a:p>
            <a:p>
              <a:r>
                <a:rPr lang="en-US" sz="1200" b="0" dirty="0">
                  <a:solidFill>
                    <a:srgbClr val="000000"/>
                  </a:solidFill>
                  <a:latin typeface="Segoe UI" panose="020B0502040204020203" pitchFamily="34" charset="0"/>
                  <a:cs typeface="Segoe UI" panose="020B0502040204020203" pitchFamily="34" charset="0"/>
                </a:rPr>
                <a:t>Hyper-V hosts </a:t>
              </a:r>
            </a:p>
            <a:p>
              <a:r>
                <a:rPr lang="en-US" sz="1200" b="0" dirty="0">
                  <a:solidFill>
                    <a:srgbClr val="000000"/>
                  </a:solidFill>
                  <a:latin typeface="Segoe UI" panose="020B0502040204020203" pitchFamily="34" charset="0"/>
                  <a:cs typeface="Segoe UI" panose="020B0502040204020203" pitchFamily="34" charset="0"/>
                </a:rPr>
                <a:t>in VMM clouds</a:t>
              </a:r>
            </a:p>
          </p:txBody>
        </p:sp>
        <p:sp>
          <p:nvSpPr>
            <p:cNvPr id="29" name="TextBox 27">
              <a:extLst>
                <a:ext uri="{FF2B5EF4-FFF2-40B4-BE49-F238E27FC236}">
                  <a16:creationId xmlns:a16="http://schemas.microsoft.com/office/drawing/2014/main" id="{A2C1782E-D751-4C89-A285-ED095023F166}"/>
                </a:ext>
              </a:extLst>
            </p:cNvPr>
            <p:cNvSpPr txBox="1"/>
            <p:nvPr/>
          </p:nvSpPr>
          <p:spPr>
            <a:xfrm>
              <a:off x="5651624" y="3438135"/>
              <a:ext cx="2553777" cy="52322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400" b="0" dirty="0">
                  <a:solidFill>
                    <a:srgbClr val="000000"/>
                  </a:solidFill>
                  <a:latin typeface="Segoe UI" panose="020B0502040204020203" pitchFamily="34" charset="0"/>
                  <a:cs typeface="Segoe UI" panose="020B0502040204020203" pitchFamily="34" charset="0"/>
                </a:rPr>
                <a:t>Azure storage,</a:t>
              </a:r>
            </a:p>
            <a:p>
              <a:pPr algn="ctr"/>
              <a:r>
                <a:rPr lang="en-US" sz="1400" b="0" dirty="0">
                  <a:solidFill>
                    <a:srgbClr val="000000"/>
                  </a:solidFill>
                  <a:latin typeface="Segoe UI" panose="020B0502040204020203" pitchFamily="34" charset="0"/>
                  <a:cs typeface="Segoe UI" panose="020B0502040204020203" pitchFamily="34" charset="0"/>
                </a:rPr>
                <a:t>virtual machines, and network</a:t>
              </a:r>
            </a:p>
          </p:txBody>
        </p:sp>
        <p:sp>
          <p:nvSpPr>
            <p:cNvPr id="30" name="TextBox 28">
              <a:extLst>
                <a:ext uri="{FF2B5EF4-FFF2-40B4-BE49-F238E27FC236}">
                  <a16:creationId xmlns:a16="http://schemas.microsoft.com/office/drawing/2014/main" id="{2433BA0A-5FDE-440F-9E60-73AA9A6CBA9F}"/>
                </a:ext>
              </a:extLst>
            </p:cNvPr>
            <p:cNvSpPr txBox="1"/>
            <p:nvPr/>
          </p:nvSpPr>
          <p:spPr>
            <a:xfrm>
              <a:off x="5741751" y="1815903"/>
              <a:ext cx="1868332"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solidFill>
                    <a:srgbClr val="000000"/>
                  </a:solidFill>
                  <a:latin typeface="Segoe UI" panose="020B0502040204020203" pitchFamily="34" charset="0"/>
                  <a:cs typeface="Segoe UI" panose="020B0502040204020203" pitchFamily="34" charset="0"/>
                </a:rPr>
                <a:t>Site Recovery Service</a:t>
              </a:r>
            </a:p>
          </p:txBody>
        </p:sp>
        <p:sp>
          <p:nvSpPr>
            <p:cNvPr id="31" name="TextBox 29">
              <a:extLst>
                <a:ext uri="{FF2B5EF4-FFF2-40B4-BE49-F238E27FC236}">
                  <a16:creationId xmlns:a16="http://schemas.microsoft.com/office/drawing/2014/main" id="{20F73917-9A04-4B8D-979E-7CA7F6373C9C}"/>
                </a:ext>
              </a:extLst>
            </p:cNvPr>
            <p:cNvSpPr txBox="1"/>
            <p:nvPr/>
          </p:nvSpPr>
          <p:spPr>
            <a:xfrm>
              <a:off x="6101787" y="1331866"/>
              <a:ext cx="637547"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solidFill>
                    <a:srgbClr val="000000"/>
                  </a:solidFill>
                  <a:latin typeface="Segoe UI" panose="020B0502040204020203" pitchFamily="34" charset="0"/>
                  <a:cs typeface="Segoe UI" panose="020B0502040204020203" pitchFamily="34" charset="0"/>
                </a:rPr>
                <a:t>Azure</a:t>
              </a:r>
            </a:p>
          </p:txBody>
        </p:sp>
        <p:sp>
          <p:nvSpPr>
            <p:cNvPr id="32" name="TextBox 30">
              <a:extLst>
                <a:ext uri="{FF2B5EF4-FFF2-40B4-BE49-F238E27FC236}">
                  <a16:creationId xmlns:a16="http://schemas.microsoft.com/office/drawing/2014/main" id="{D5164FEB-E36C-4F1D-92FB-EA1EFDA689B4}"/>
                </a:ext>
              </a:extLst>
            </p:cNvPr>
            <p:cNvSpPr txBox="1"/>
            <p:nvPr/>
          </p:nvSpPr>
          <p:spPr>
            <a:xfrm>
              <a:off x="3374057" y="2073325"/>
              <a:ext cx="1261114" cy="52322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400" b="0" dirty="0">
                  <a:solidFill>
                    <a:srgbClr val="000000"/>
                  </a:solidFill>
                  <a:latin typeface="Segoe UI" panose="020B0502040204020203" pitchFamily="34" charset="0"/>
                  <a:cs typeface="Segoe UI" panose="020B0502040204020203" pitchFamily="34" charset="0"/>
                </a:rPr>
                <a:t>Orchestration</a:t>
              </a:r>
            </a:p>
            <a:p>
              <a:pPr algn="ctr"/>
              <a:r>
                <a:rPr lang="en-US" sz="1400" b="0" dirty="0">
                  <a:solidFill>
                    <a:srgbClr val="000000"/>
                  </a:solidFill>
                  <a:latin typeface="Segoe UI" panose="020B0502040204020203" pitchFamily="34" charset="0"/>
                  <a:cs typeface="Segoe UI" panose="020B0502040204020203" pitchFamily="34" charset="0"/>
                </a:rPr>
                <a:t>only</a:t>
              </a:r>
            </a:p>
          </p:txBody>
        </p:sp>
        <p:sp>
          <p:nvSpPr>
            <p:cNvPr id="33" name="TextBox 31">
              <a:extLst>
                <a:ext uri="{FF2B5EF4-FFF2-40B4-BE49-F238E27FC236}">
                  <a16:creationId xmlns:a16="http://schemas.microsoft.com/office/drawing/2014/main" id="{A2E6A83E-EA63-4E57-9D79-4B19D7457DF0}"/>
                </a:ext>
              </a:extLst>
            </p:cNvPr>
            <p:cNvSpPr txBox="1"/>
            <p:nvPr/>
          </p:nvSpPr>
          <p:spPr>
            <a:xfrm>
              <a:off x="3498929" y="3353543"/>
              <a:ext cx="2070247" cy="492443"/>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300" b="0" dirty="0">
                  <a:solidFill>
                    <a:srgbClr val="000000"/>
                  </a:solidFill>
                  <a:latin typeface="Segoe UI" panose="020B0502040204020203" pitchFamily="34" charset="0"/>
                  <a:cs typeface="Segoe UI" panose="020B0502040204020203" pitchFamily="34" charset="0"/>
                </a:rPr>
                <a:t>Orchestration, replication,</a:t>
              </a:r>
            </a:p>
            <a:p>
              <a:pPr algn="ctr"/>
              <a:r>
                <a:rPr lang="en-US" sz="1300" b="0" dirty="0">
                  <a:solidFill>
                    <a:srgbClr val="000000"/>
                  </a:solidFill>
                  <a:latin typeface="Segoe UI" panose="020B0502040204020203" pitchFamily="34" charset="0"/>
                  <a:cs typeface="Segoe UI" panose="020B0502040204020203" pitchFamily="34" charset="0"/>
                </a:rPr>
                <a:t>failover, and failback</a:t>
              </a:r>
            </a:p>
          </p:txBody>
        </p:sp>
        <p:grpSp>
          <p:nvGrpSpPr>
            <p:cNvPr id="34" name="Group 33">
              <a:extLst>
                <a:ext uri="{FF2B5EF4-FFF2-40B4-BE49-F238E27FC236}">
                  <a16:creationId xmlns:a16="http://schemas.microsoft.com/office/drawing/2014/main" id="{D0D0705E-AB2B-4862-941E-61B98DEC9DE8}"/>
                </a:ext>
              </a:extLst>
            </p:cNvPr>
            <p:cNvGrpSpPr>
              <a:grpSpLocks noChangeAspect="1"/>
            </p:cNvGrpSpPr>
            <p:nvPr/>
          </p:nvGrpSpPr>
          <p:grpSpPr bwMode="auto">
            <a:xfrm>
              <a:off x="5021244" y="4191000"/>
              <a:ext cx="3702711" cy="1523244"/>
              <a:chOff x="5089" y="1088"/>
              <a:chExt cx="931" cy="383"/>
            </a:xfrm>
          </p:grpSpPr>
          <p:sp>
            <p:nvSpPr>
              <p:cNvPr id="211" name="AutoShape 3">
                <a:extLst>
                  <a:ext uri="{FF2B5EF4-FFF2-40B4-BE49-F238E27FC236}">
                    <a16:creationId xmlns:a16="http://schemas.microsoft.com/office/drawing/2014/main" id="{D309C703-8D54-4481-AA57-DDC73B7D80CA}"/>
                  </a:ext>
                </a:extLst>
              </p:cNvPr>
              <p:cNvSpPr>
                <a:spLocks noChangeAspect="1" noChangeArrowheads="1" noTextEdit="1"/>
              </p:cNvSpPr>
              <p:nvPr/>
            </p:nvSpPr>
            <p:spPr bwMode="auto">
              <a:xfrm>
                <a:off x="5091" y="1088"/>
                <a:ext cx="92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12" name="Freeform 211">
                <a:extLst>
                  <a:ext uri="{FF2B5EF4-FFF2-40B4-BE49-F238E27FC236}">
                    <a16:creationId xmlns:a16="http://schemas.microsoft.com/office/drawing/2014/main" id="{DCED6BB3-19D0-4E04-9FC1-CC4D257AD512}"/>
                  </a:ext>
                </a:extLst>
              </p:cNvPr>
              <p:cNvSpPr>
                <a:spLocks/>
              </p:cNvSpPr>
              <p:nvPr/>
            </p:nvSpPr>
            <p:spPr bwMode="auto">
              <a:xfrm>
                <a:off x="5089" y="1088"/>
                <a:ext cx="931" cy="38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35" name="Rounded Rectangle 34">
              <a:extLst>
                <a:ext uri="{FF2B5EF4-FFF2-40B4-BE49-F238E27FC236}">
                  <a16:creationId xmlns:a16="http://schemas.microsoft.com/office/drawing/2014/main" id="{359EB91E-1984-4E85-A5B3-43370B69F351}"/>
                </a:ext>
              </a:extLst>
            </p:cNvPr>
            <p:cNvSpPr/>
            <p:nvPr/>
          </p:nvSpPr>
          <p:spPr bwMode="auto">
            <a:xfrm>
              <a:off x="6248400" y="5578390"/>
              <a:ext cx="2354580" cy="731519"/>
            </a:xfrm>
            <a:prstGeom prst="roundRect">
              <a:avLst/>
            </a:prstGeom>
            <a:solidFill>
              <a:schemeClr val="bg1">
                <a:lumMod val="95000"/>
              </a:schemeClr>
            </a:solidFill>
            <a:ln w="9525" cap="flat" cmpd="sng" algn="ctr">
              <a:solidFill>
                <a:schemeClr val="tx1">
                  <a:lumMod val="65000"/>
                  <a:lumOff val="35000"/>
                </a:schemeClr>
              </a:solidFill>
              <a:prstDash val="dash"/>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pic>
          <p:nvPicPr>
            <p:cNvPr id="36" name="Picture 35">
              <a:extLst>
                <a:ext uri="{FF2B5EF4-FFF2-40B4-BE49-F238E27FC236}">
                  <a16:creationId xmlns:a16="http://schemas.microsoft.com/office/drawing/2014/main" id="{F3CDFCAE-8415-47B8-BE30-0EFCD6320B55}"/>
                </a:ext>
              </a:extLst>
            </p:cNvPr>
            <p:cNvPicPr>
              <a:picLocks noChangeAspect="1"/>
            </p:cNvPicPr>
            <p:nvPr/>
          </p:nvPicPr>
          <p:blipFill>
            <a:blip r:embed="rId4"/>
            <a:stretch>
              <a:fillRect/>
            </a:stretch>
          </p:blipFill>
          <p:spPr>
            <a:xfrm>
              <a:off x="5418423" y="5178045"/>
              <a:ext cx="855000" cy="483750"/>
            </a:xfrm>
            <a:prstGeom prst="rect">
              <a:avLst/>
            </a:prstGeom>
          </p:spPr>
        </p:pic>
        <p:pic>
          <p:nvPicPr>
            <p:cNvPr id="37" name="Picture 36">
              <a:extLst>
                <a:ext uri="{FF2B5EF4-FFF2-40B4-BE49-F238E27FC236}">
                  <a16:creationId xmlns:a16="http://schemas.microsoft.com/office/drawing/2014/main" id="{383FEE3C-62FC-4E70-A1FE-7154A0864E3E}"/>
                </a:ext>
              </a:extLst>
            </p:cNvPr>
            <p:cNvPicPr>
              <a:picLocks noChangeAspect="1"/>
            </p:cNvPicPr>
            <p:nvPr/>
          </p:nvPicPr>
          <p:blipFill>
            <a:blip r:embed="rId4"/>
            <a:stretch>
              <a:fillRect/>
            </a:stretch>
          </p:blipFill>
          <p:spPr>
            <a:xfrm>
              <a:off x="6181296" y="4964121"/>
              <a:ext cx="855000" cy="483750"/>
            </a:xfrm>
            <a:prstGeom prst="rect">
              <a:avLst/>
            </a:prstGeom>
          </p:spPr>
        </p:pic>
        <p:grpSp>
          <p:nvGrpSpPr>
            <p:cNvPr id="38" name="Group 37">
              <a:extLst>
                <a:ext uri="{FF2B5EF4-FFF2-40B4-BE49-F238E27FC236}">
                  <a16:creationId xmlns:a16="http://schemas.microsoft.com/office/drawing/2014/main" id="{64BE1BB5-22F0-4B15-BCA3-4F81E2DDDD1F}"/>
                </a:ext>
              </a:extLst>
            </p:cNvPr>
            <p:cNvGrpSpPr>
              <a:grpSpLocks noChangeAspect="1"/>
            </p:cNvGrpSpPr>
            <p:nvPr/>
          </p:nvGrpSpPr>
          <p:grpSpPr>
            <a:xfrm>
              <a:off x="7380445" y="5637131"/>
              <a:ext cx="221460" cy="598549"/>
              <a:chOff x="9191145" y="3741535"/>
              <a:chExt cx="774393" cy="2092980"/>
            </a:xfrm>
          </p:grpSpPr>
          <p:grpSp>
            <p:nvGrpSpPr>
              <p:cNvPr id="177" name="Group 176">
                <a:extLst>
                  <a:ext uri="{FF2B5EF4-FFF2-40B4-BE49-F238E27FC236}">
                    <a16:creationId xmlns:a16="http://schemas.microsoft.com/office/drawing/2014/main" id="{6B398159-F526-4B39-B9F3-E42CCACA33EF}"/>
                  </a:ext>
                </a:extLst>
              </p:cNvPr>
              <p:cNvGrpSpPr>
                <a:grpSpLocks noChangeAspect="1"/>
              </p:cNvGrpSpPr>
              <p:nvPr/>
            </p:nvGrpSpPr>
            <p:grpSpPr>
              <a:xfrm>
                <a:off x="9191145" y="3741535"/>
                <a:ext cx="774393" cy="2092980"/>
                <a:chOff x="6576174" y="3760259"/>
                <a:chExt cx="1081539" cy="2764684"/>
              </a:xfrm>
            </p:grpSpPr>
            <p:grpSp>
              <p:nvGrpSpPr>
                <p:cNvPr id="181" name="Group 180">
                  <a:extLst>
                    <a:ext uri="{FF2B5EF4-FFF2-40B4-BE49-F238E27FC236}">
                      <a16:creationId xmlns:a16="http://schemas.microsoft.com/office/drawing/2014/main" id="{B50476B9-BCB3-400C-AC2B-97D49DAD9F15}"/>
                    </a:ext>
                  </a:extLst>
                </p:cNvPr>
                <p:cNvGrpSpPr/>
                <p:nvPr/>
              </p:nvGrpSpPr>
              <p:grpSpPr>
                <a:xfrm>
                  <a:off x="6576174" y="3760259"/>
                  <a:ext cx="1081539" cy="2764684"/>
                  <a:chOff x="6576174" y="3760259"/>
                  <a:chExt cx="1081539" cy="2764684"/>
                </a:xfrm>
              </p:grpSpPr>
              <p:grpSp>
                <p:nvGrpSpPr>
                  <p:cNvPr id="183" name="Group 182">
                    <a:extLst>
                      <a:ext uri="{FF2B5EF4-FFF2-40B4-BE49-F238E27FC236}">
                        <a16:creationId xmlns:a16="http://schemas.microsoft.com/office/drawing/2014/main" id="{2CE3A220-0CAE-48E6-872A-480FDE2B1032}"/>
                      </a:ext>
                    </a:extLst>
                  </p:cNvPr>
                  <p:cNvGrpSpPr/>
                  <p:nvPr/>
                </p:nvGrpSpPr>
                <p:grpSpPr>
                  <a:xfrm>
                    <a:off x="6576174" y="3760259"/>
                    <a:ext cx="1081539" cy="2764684"/>
                    <a:chOff x="5365826" y="3709999"/>
                    <a:chExt cx="1074023" cy="2853208"/>
                  </a:xfrm>
                </p:grpSpPr>
                <p:sp>
                  <p:nvSpPr>
                    <p:cNvPr id="193" name="Rectangle 192">
                      <a:extLst>
                        <a:ext uri="{FF2B5EF4-FFF2-40B4-BE49-F238E27FC236}">
                          <a16:creationId xmlns:a16="http://schemas.microsoft.com/office/drawing/2014/main" id="{E015252D-61D4-4FA3-B79A-09794BF63E5A}"/>
                        </a:ext>
                      </a:extLst>
                    </p:cNvPr>
                    <p:cNvSpPr/>
                    <p:nvPr/>
                  </p:nvSpPr>
                  <p:spPr bwMode="auto">
                    <a:xfrm>
                      <a:off x="5365826" y="3709999"/>
                      <a:ext cx="1074023" cy="2853208"/>
                    </a:xfrm>
                    <a:prstGeom prst="rect">
                      <a:avLst/>
                    </a:prstGeom>
                    <a:solidFill>
                      <a:srgbClr val="FFFFFF">
                        <a:alpha val="69804"/>
                      </a:srgbClr>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94" name="Rectangle 193">
                      <a:extLst>
                        <a:ext uri="{FF2B5EF4-FFF2-40B4-BE49-F238E27FC236}">
                          <a16:creationId xmlns:a16="http://schemas.microsoft.com/office/drawing/2014/main" id="{4DFEEDF2-26F2-45EB-BE82-6BC3DEBCCE7F}"/>
                        </a:ext>
                      </a:extLst>
                    </p:cNvPr>
                    <p:cNvSpPr/>
                    <p:nvPr/>
                  </p:nvSpPr>
                  <p:spPr bwMode="auto">
                    <a:xfrm>
                      <a:off x="5478169" y="4034937"/>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95" name="Rectangle 194">
                      <a:extLst>
                        <a:ext uri="{FF2B5EF4-FFF2-40B4-BE49-F238E27FC236}">
                          <a16:creationId xmlns:a16="http://schemas.microsoft.com/office/drawing/2014/main" id="{805EC54C-1B60-4C2F-8179-69B8734E2E86}"/>
                        </a:ext>
                      </a:extLst>
                    </p:cNvPr>
                    <p:cNvSpPr/>
                    <p:nvPr/>
                  </p:nvSpPr>
                  <p:spPr bwMode="auto">
                    <a:xfrm>
                      <a:off x="5478170" y="421585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r>
                        <a:rPr lang="en-US" sz="2400" b="0" dirty="0">
                          <a:gradFill>
                            <a:gsLst>
                              <a:gs pos="0">
                                <a:srgbClr val="FFFFFF"/>
                              </a:gs>
                              <a:gs pos="100000">
                                <a:srgbClr val="FFFFFF"/>
                              </a:gs>
                            </a:gsLst>
                            <a:lin ang="5400000" scaled="0"/>
                          </a:gradFill>
                          <a:latin typeface="Verdana"/>
                          <a:ea typeface="Segoe UI" pitchFamily="34" charset="0"/>
                          <a:cs typeface="Segoe UI" pitchFamily="34" charset="0"/>
                        </a:rPr>
                        <a:t> </a:t>
                      </a:r>
                    </a:p>
                  </p:txBody>
                </p:sp>
                <p:sp>
                  <p:nvSpPr>
                    <p:cNvPr id="196" name="Rectangle 195">
                      <a:extLst>
                        <a:ext uri="{FF2B5EF4-FFF2-40B4-BE49-F238E27FC236}">
                          <a16:creationId xmlns:a16="http://schemas.microsoft.com/office/drawing/2014/main" id="{EC948305-C47C-407C-839B-E9AEFC3D48EE}"/>
                        </a:ext>
                      </a:extLst>
                    </p:cNvPr>
                    <p:cNvSpPr/>
                    <p:nvPr/>
                  </p:nvSpPr>
                  <p:spPr bwMode="auto">
                    <a:xfrm>
                      <a:off x="5478170" y="4398739"/>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97" name="Rectangle 196">
                      <a:extLst>
                        <a:ext uri="{FF2B5EF4-FFF2-40B4-BE49-F238E27FC236}">
                          <a16:creationId xmlns:a16="http://schemas.microsoft.com/office/drawing/2014/main" id="{7A6413F6-CCC2-4971-B946-0715A019CAF0}"/>
                        </a:ext>
                      </a:extLst>
                    </p:cNvPr>
                    <p:cNvSpPr/>
                    <p:nvPr/>
                  </p:nvSpPr>
                  <p:spPr bwMode="auto">
                    <a:xfrm>
                      <a:off x="5478170" y="4764122"/>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98" name="Rectangle 197">
                      <a:extLst>
                        <a:ext uri="{FF2B5EF4-FFF2-40B4-BE49-F238E27FC236}">
                          <a16:creationId xmlns:a16="http://schemas.microsoft.com/office/drawing/2014/main" id="{FA5D9454-6DC9-4EDA-9950-977093C09111}"/>
                        </a:ext>
                      </a:extLst>
                    </p:cNvPr>
                    <p:cNvSpPr/>
                    <p:nvPr/>
                  </p:nvSpPr>
                  <p:spPr bwMode="auto">
                    <a:xfrm>
                      <a:off x="5478171" y="4947002"/>
                      <a:ext cx="849330"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99" name="Rectangle 198">
                      <a:extLst>
                        <a:ext uri="{FF2B5EF4-FFF2-40B4-BE49-F238E27FC236}">
                          <a16:creationId xmlns:a16="http://schemas.microsoft.com/office/drawing/2014/main" id="{011315E3-F420-40D1-9D18-ABFF7AEB359B}"/>
                        </a:ext>
                      </a:extLst>
                    </p:cNvPr>
                    <p:cNvSpPr/>
                    <p:nvPr/>
                  </p:nvSpPr>
                  <p:spPr bwMode="auto">
                    <a:xfrm>
                      <a:off x="5478171" y="5131673"/>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r>
                        <a:rPr lang="en-US" sz="2400" b="0" dirty="0">
                          <a:gradFill>
                            <a:gsLst>
                              <a:gs pos="0">
                                <a:srgbClr val="FFFFFF"/>
                              </a:gs>
                              <a:gs pos="100000">
                                <a:srgbClr val="FFFFFF"/>
                              </a:gs>
                            </a:gsLst>
                            <a:lin ang="5400000" scaled="0"/>
                          </a:gradFill>
                          <a:latin typeface="Verdana"/>
                          <a:ea typeface="Segoe UI" pitchFamily="34" charset="0"/>
                          <a:cs typeface="Segoe UI" pitchFamily="34" charset="0"/>
                        </a:rPr>
                        <a:t> </a:t>
                      </a:r>
                    </a:p>
                  </p:txBody>
                </p:sp>
                <p:sp>
                  <p:nvSpPr>
                    <p:cNvPr id="200" name="Rectangle 199">
                      <a:extLst>
                        <a:ext uri="{FF2B5EF4-FFF2-40B4-BE49-F238E27FC236}">
                          <a16:creationId xmlns:a16="http://schemas.microsoft.com/office/drawing/2014/main" id="{FF465E7F-98A2-41EC-B61A-20698C718A00}"/>
                        </a:ext>
                      </a:extLst>
                    </p:cNvPr>
                    <p:cNvSpPr/>
                    <p:nvPr/>
                  </p:nvSpPr>
                  <p:spPr bwMode="auto">
                    <a:xfrm>
                      <a:off x="5478171" y="531342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01" name="Rectangle 200">
                      <a:extLst>
                        <a:ext uri="{FF2B5EF4-FFF2-40B4-BE49-F238E27FC236}">
                          <a16:creationId xmlns:a16="http://schemas.microsoft.com/office/drawing/2014/main" id="{E08FAA75-30C5-4926-A41C-340F76473BAE}"/>
                        </a:ext>
                      </a:extLst>
                    </p:cNvPr>
                    <p:cNvSpPr/>
                    <p:nvPr/>
                  </p:nvSpPr>
                  <p:spPr bwMode="auto">
                    <a:xfrm>
                      <a:off x="5478170" y="5496306"/>
                      <a:ext cx="849331" cy="182880"/>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202" name="Freeform 201">
                      <a:extLst>
                        <a:ext uri="{FF2B5EF4-FFF2-40B4-BE49-F238E27FC236}">
                          <a16:creationId xmlns:a16="http://schemas.microsoft.com/office/drawing/2014/main" id="{D66D966C-2D54-4BED-B8B9-6D3B3EDAD3BD}"/>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3" name="Freeform 202">
                      <a:extLst>
                        <a:ext uri="{FF2B5EF4-FFF2-40B4-BE49-F238E27FC236}">
                          <a16:creationId xmlns:a16="http://schemas.microsoft.com/office/drawing/2014/main" id="{740AF54D-25B8-4EEB-8D61-02316B645BEC}"/>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4" name="Freeform 203">
                      <a:extLst>
                        <a:ext uri="{FF2B5EF4-FFF2-40B4-BE49-F238E27FC236}">
                          <a16:creationId xmlns:a16="http://schemas.microsoft.com/office/drawing/2014/main" id="{1B003F50-7498-4BE3-8B4A-0A956E9A565A}"/>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5" name="Freeform 204">
                      <a:extLst>
                        <a:ext uri="{FF2B5EF4-FFF2-40B4-BE49-F238E27FC236}">
                          <a16:creationId xmlns:a16="http://schemas.microsoft.com/office/drawing/2014/main" id="{40C04BCA-EAC1-47BB-A937-5A01CCBCFAD1}"/>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6" name="Freeform 205">
                      <a:extLst>
                        <a:ext uri="{FF2B5EF4-FFF2-40B4-BE49-F238E27FC236}">
                          <a16:creationId xmlns:a16="http://schemas.microsoft.com/office/drawing/2014/main" id="{FBC3E376-1390-4E87-AEF8-EE8838D3D52B}"/>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7" name="Freeform 206">
                      <a:extLst>
                        <a:ext uri="{FF2B5EF4-FFF2-40B4-BE49-F238E27FC236}">
                          <a16:creationId xmlns:a16="http://schemas.microsoft.com/office/drawing/2014/main" id="{22800815-77F5-4DEF-BC03-1D63543EF8E5}"/>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8" name="Freeform 207">
                      <a:extLst>
                        <a:ext uri="{FF2B5EF4-FFF2-40B4-BE49-F238E27FC236}">
                          <a16:creationId xmlns:a16="http://schemas.microsoft.com/office/drawing/2014/main" id="{E24E84E0-B2EA-455B-9FDC-89DDCA0935DD}"/>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09" name="Freeform 208">
                      <a:extLst>
                        <a:ext uri="{FF2B5EF4-FFF2-40B4-BE49-F238E27FC236}">
                          <a16:creationId xmlns:a16="http://schemas.microsoft.com/office/drawing/2014/main" id="{EEE3730A-1CDF-48A0-942D-B940D11D93F3}"/>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chemeClr val="bg1">
                        <a:lumMod val="75000"/>
                      </a:schemeClr>
                    </a:solidFill>
                    <a:ln w="6350">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210" name="Rectangle 209">
                      <a:extLst>
                        <a:ext uri="{FF2B5EF4-FFF2-40B4-BE49-F238E27FC236}">
                          <a16:creationId xmlns:a16="http://schemas.microsoft.com/office/drawing/2014/main" id="{4A5D44AF-CE72-4153-A7D9-7443B289AC15}"/>
                        </a:ext>
                      </a:extLst>
                    </p:cNvPr>
                    <p:cNvSpPr>
                      <a:spLocks noChangeArrowheads="1"/>
                    </p:cNvSpPr>
                    <p:nvPr/>
                  </p:nvSpPr>
                  <p:spPr bwMode="auto">
                    <a:xfrm>
                      <a:off x="5480021" y="5797778"/>
                      <a:ext cx="868674" cy="13040"/>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184" name="Freeform 183">
                    <a:extLst>
                      <a:ext uri="{FF2B5EF4-FFF2-40B4-BE49-F238E27FC236}">
                        <a16:creationId xmlns:a16="http://schemas.microsoft.com/office/drawing/2014/main" id="{35B694BA-2014-45C0-88ED-9E001B5C1CB1}"/>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85" name="Freeform 184">
                    <a:extLst>
                      <a:ext uri="{FF2B5EF4-FFF2-40B4-BE49-F238E27FC236}">
                        <a16:creationId xmlns:a16="http://schemas.microsoft.com/office/drawing/2014/main" id="{4C7B1D81-A9C1-4690-8EE8-D26AF2F433DC}"/>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86" name="Freeform 185">
                    <a:extLst>
                      <a:ext uri="{FF2B5EF4-FFF2-40B4-BE49-F238E27FC236}">
                        <a16:creationId xmlns:a16="http://schemas.microsoft.com/office/drawing/2014/main" id="{71B07C5B-C738-463F-B4BD-158043030334}"/>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87" name="Freeform 186">
                    <a:extLst>
                      <a:ext uri="{FF2B5EF4-FFF2-40B4-BE49-F238E27FC236}">
                        <a16:creationId xmlns:a16="http://schemas.microsoft.com/office/drawing/2014/main" id="{EBC5E0AB-79DF-46E2-BFF0-04301866C0F6}"/>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88" name="Freeform 187">
                    <a:extLst>
                      <a:ext uri="{FF2B5EF4-FFF2-40B4-BE49-F238E27FC236}">
                        <a16:creationId xmlns:a16="http://schemas.microsoft.com/office/drawing/2014/main" id="{FE1CC442-9894-4CEC-8675-298B5AF7DE5F}"/>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89" name="Freeform 188">
                    <a:extLst>
                      <a:ext uri="{FF2B5EF4-FFF2-40B4-BE49-F238E27FC236}">
                        <a16:creationId xmlns:a16="http://schemas.microsoft.com/office/drawing/2014/main" id="{A7EB7885-7547-4784-9701-8257DAC16640}"/>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90" name="Freeform 189">
                    <a:extLst>
                      <a:ext uri="{FF2B5EF4-FFF2-40B4-BE49-F238E27FC236}">
                        <a16:creationId xmlns:a16="http://schemas.microsoft.com/office/drawing/2014/main" id="{D8D3D1A6-7222-4145-AD27-18407C8DB89F}"/>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91" name="Freeform 190">
                    <a:extLst>
                      <a:ext uri="{FF2B5EF4-FFF2-40B4-BE49-F238E27FC236}">
                        <a16:creationId xmlns:a16="http://schemas.microsoft.com/office/drawing/2014/main" id="{82B66BCB-12FE-49C0-A41A-DF1C6DDE7254}"/>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92" name="Freeform 191">
                    <a:extLst>
                      <a:ext uri="{FF2B5EF4-FFF2-40B4-BE49-F238E27FC236}">
                        <a16:creationId xmlns:a16="http://schemas.microsoft.com/office/drawing/2014/main" id="{ECBC68AF-04FF-409D-8CA5-7E198650ED0D}"/>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182" name="Rectangle 181">
                  <a:extLst>
                    <a:ext uri="{FF2B5EF4-FFF2-40B4-BE49-F238E27FC236}">
                      <a16:creationId xmlns:a16="http://schemas.microsoft.com/office/drawing/2014/main" id="{4FCF7F50-0414-4EE0-A4B8-BC4CA0D8B658}"/>
                    </a:ext>
                  </a:extLst>
                </p:cNvPr>
                <p:cNvSpPr/>
                <p:nvPr/>
              </p:nvSpPr>
              <p:spPr bwMode="auto">
                <a:xfrm>
                  <a:off x="6689300" y="4605702"/>
                  <a:ext cx="855274" cy="177206"/>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sp>
            <p:nvSpPr>
              <p:cNvPr id="178" name="Rectangle 177">
                <a:extLst>
                  <a:ext uri="{FF2B5EF4-FFF2-40B4-BE49-F238E27FC236}">
                    <a16:creationId xmlns:a16="http://schemas.microsoft.com/office/drawing/2014/main" id="{AE45E64E-92ED-4A1F-B445-DC964E1D9D0C}"/>
                  </a:ext>
                </a:extLst>
              </p:cNvPr>
              <p:cNvSpPr>
                <a:spLocks noChangeArrowheads="1"/>
              </p:cNvSpPr>
              <p:nvPr/>
            </p:nvSpPr>
            <p:spPr bwMode="auto">
              <a:xfrm>
                <a:off x="9273483" y="5413375"/>
                <a:ext cx="626332" cy="9566"/>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9" name="Rectangle 178">
                <a:extLst>
                  <a:ext uri="{FF2B5EF4-FFF2-40B4-BE49-F238E27FC236}">
                    <a16:creationId xmlns:a16="http://schemas.microsoft.com/office/drawing/2014/main" id="{F2C9715F-C3D2-4A66-B61B-11FB21343E8D}"/>
                  </a:ext>
                </a:extLst>
              </p:cNvPr>
              <p:cNvSpPr>
                <a:spLocks noChangeArrowheads="1"/>
              </p:cNvSpPr>
              <p:nvPr/>
            </p:nvSpPr>
            <p:spPr bwMode="auto">
              <a:xfrm>
                <a:off x="9273483" y="5549431"/>
                <a:ext cx="626332" cy="9566"/>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80" name="Rectangle 179">
                <a:extLst>
                  <a:ext uri="{FF2B5EF4-FFF2-40B4-BE49-F238E27FC236}">
                    <a16:creationId xmlns:a16="http://schemas.microsoft.com/office/drawing/2014/main" id="{DE60FD94-B28B-4645-BDC5-892B2E67014A}"/>
                  </a:ext>
                </a:extLst>
              </p:cNvPr>
              <p:cNvSpPr>
                <a:spLocks noChangeArrowheads="1"/>
              </p:cNvSpPr>
              <p:nvPr/>
            </p:nvSpPr>
            <p:spPr bwMode="auto">
              <a:xfrm>
                <a:off x="9281420" y="5683350"/>
                <a:ext cx="626332" cy="9566"/>
              </a:xfrm>
              <a:prstGeom prst="rect">
                <a:avLst/>
              </a:prstGeom>
              <a:solidFill>
                <a:schemeClr val="tx1"/>
              </a:solidFill>
              <a:ln w="6350">
                <a:no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nvGrpSpPr>
            <p:cNvPr id="39" name="Group 38">
              <a:extLst>
                <a:ext uri="{FF2B5EF4-FFF2-40B4-BE49-F238E27FC236}">
                  <a16:creationId xmlns:a16="http://schemas.microsoft.com/office/drawing/2014/main" id="{1F1F5CFB-8639-4798-A392-C772FD95A10D}"/>
                </a:ext>
              </a:extLst>
            </p:cNvPr>
            <p:cNvGrpSpPr>
              <a:grpSpLocks noChangeAspect="1"/>
            </p:cNvGrpSpPr>
            <p:nvPr/>
          </p:nvGrpSpPr>
          <p:grpSpPr bwMode="auto">
            <a:xfrm>
              <a:off x="6602245" y="5634621"/>
              <a:ext cx="218608" cy="636523"/>
              <a:chOff x="852" y="2588"/>
              <a:chExt cx="521" cy="1517"/>
            </a:xfrm>
          </p:grpSpPr>
          <p:sp>
            <p:nvSpPr>
              <p:cNvPr id="131" name="AutoShape 51">
                <a:extLst>
                  <a:ext uri="{FF2B5EF4-FFF2-40B4-BE49-F238E27FC236}">
                    <a16:creationId xmlns:a16="http://schemas.microsoft.com/office/drawing/2014/main" id="{D9543D7E-4F2F-4E97-A405-7F180E050FC4}"/>
                  </a:ext>
                </a:extLst>
              </p:cNvPr>
              <p:cNvSpPr>
                <a:spLocks noChangeAspect="1" noChangeArrowheads="1" noTextEdit="1"/>
              </p:cNvSpPr>
              <p:nvPr/>
            </p:nvSpPr>
            <p:spPr bwMode="auto">
              <a:xfrm>
                <a:off x="855" y="2588"/>
                <a:ext cx="518"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2" name="Freeform 131">
                <a:extLst>
                  <a:ext uri="{FF2B5EF4-FFF2-40B4-BE49-F238E27FC236}">
                    <a16:creationId xmlns:a16="http://schemas.microsoft.com/office/drawing/2014/main" id="{A47A27C5-9BF3-44AD-AA74-ABBD42420B6E}"/>
                  </a:ext>
                </a:extLst>
              </p:cNvPr>
              <p:cNvSpPr>
                <a:spLocks/>
              </p:cNvSpPr>
              <p:nvPr/>
            </p:nvSpPr>
            <p:spPr bwMode="auto">
              <a:xfrm>
                <a:off x="852" y="2591"/>
                <a:ext cx="518" cy="1514"/>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3" name="Rectangle 132">
                <a:extLst>
                  <a:ext uri="{FF2B5EF4-FFF2-40B4-BE49-F238E27FC236}">
                    <a16:creationId xmlns:a16="http://schemas.microsoft.com/office/drawing/2014/main" id="{887B9AEE-91FE-45EA-A88C-D260714CA956}"/>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4" name="Rectangle 133">
                <a:extLst>
                  <a:ext uri="{FF2B5EF4-FFF2-40B4-BE49-F238E27FC236}">
                    <a16:creationId xmlns:a16="http://schemas.microsoft.com/office/drawing/2014/main" id="{A90EECC7-FACB-45E4-8DC3-2F8E4450ADCB}"/>
                  </a:ext>
                </a:extLst>
              </p:cNvPr>
              <p:cNvSpPr>
                <a:spLocks noChangeArrowheads="1"/>
              </p:cNvSpPr>
              <p:nvPr/>
            </p:nvSpPr>
            <p:spPr bwMode="auto">
              <a:xfrm>
                <a:off x="873" y="272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5" name="Freeform 134">
                <a:extLst>
                  <a:ext uri="{FF2B5EF4-FFF2-40B4-BE49-F238E27FC236}">
                    <a16:creationId xmlns:a16="http://schemas.microsoft.com/office/drawing/2014/main" id="{1DBF66F4-B719-4B0E-8611-9F5950F93B17}"/>
                  </a:ext>
                </a:extLst>
              </p:cNvPr>
              <p:cNvSpPr>
                <a:spLocks/>
              </p:cNvSpPr>
              <p:nvPr/>
            </p:nvSpPr>
            <p:spPr bwMode="auto">
              <a:xfrm>
                <a:off x="1216" y="2759"/>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6" name="Rectangle 135">
                <a:extLst>
                  <a:ext uri="{FF2B5EF4-FFF2-40B4-BE49-F238E27FC236}">
                    <a16:creationId xmlns:a16="http://schemas.microsoft.com/office/drawing/2014/main" id="{4800EE46-DDC8-42A5-81E9-EE4B9265E435}"/>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7" name="Rectangle 136">
                <a:extLst>
                  <a:ext uri="{FF2B5EF4-FFF2-40B4-BE49-F238E27FC236}">
                    <a16:creationId xmlns:a16="http://schemas.microsoft.com/office/drawing/2014/main" id="{2BB3B6BE-332A-4194-A8C7-E3DE1E70C360}"/>
                  </a:ext>
                </a:extLst>
              </p:cNvPr>
              <p:cNvSpPr>
                <a:spLocks noChangeArrowheads="1"/>
              </p:cNvSpPr>
              <p:nvPr/>
            </p:nvSpPr>
            <p:spPr bwMode="auto">
              <a:xfrm>
                <a:off x="873" y="2824"/>
                <a:ext cx="477"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8" name="Freeform 137">
                <a:extLst>
                  <a:ext uri="{FF2B5EF4-FFF2-40B4-BE49-F238E27FC236}">
                    <a16:creationId xmlns:a16="http://schemas.microsoft.com/office/drawing/2014/main" id="{7DAA09A9-BC24-454D-B7B4-9A92BB02AB28}"/>
                  </a:ext>
                </a:extLst>
              </p:cNvPr>
              <p:cNvSpPr>
                <a:spLocks/>
              </p:cNvSpPr>
              <p:nvPr/>
            </p:nvSpPr>
            <p:spPr bwMode="auto">
              <a:xfrm>
                <a:off x="1216" y="285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39" name="Rectangle 138">
                <a:extLst>
                  <a:ext uri="{FF2B5EF4-FFF2-40B4-BE49-F238E27FC236}">
                    <a16:creationId xmlns:a16="http://schemas.microsoft.com/office/drawing/2014/main" id="{5D6AA257-6851-4CD8-8EB2-7466EB734682}"/>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0" name="Rectangle 139">
                <a:extLst>
                  <a:ext uri="{FF2B5EF4-FFF2-40B4-BE49-F238E27FC236}">
                    <a16:creationId xmlns:a16="http://schemas.microsoft.com/office/drawing/2014/main" id="{96EA7255-2973-4190-90E5-B1F2AB2D149B}"/>
                  </a:ext>
                </a:extLst>
              </p:cNvPr>
              <p:cNvSpPr>
                <a:spLocks noChangeArrowheads="1"/>
              </p:cNvSpPr>
              <p:nvPr/>
            </p:nvSpPr>
            <p:spPr bwMode="auto">
              <a:xfrm>
                <a:off x="873" y="2920"/>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1" name="Freeform 140">
                <a:extLst>
                  <a:ext uri="{FF2B5EF4-FFF2-40B4-BE49-F238E27FC236}">
                    <a16:creationId xmlns:a16="http://schemas.microsoft.com/office/drawing/2014/main" id="{03DC44E5-AEFE-48E7-9B77-2BEE28F84968}"/>
                  </a:ext>
                </a:extLst>
              </p:cNvPr>
              <p:cNvSpPr>
                <a:spLocks/>
              </p:cNvSpPr>
              <p:nvPr/>
            </p:nvSpPr>
            <p:spPr bwMode="auto">
              <a:xfrm>
                <a:off x="1216" y="2952"/>
                <a:ext cx="104" cy="35"/>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2" name="Rectangle 141">
                <a:extLst>
                  <a:ext uri="{FF2B5EF4-FFF2-40B4-BE49-F238E27FC236}">
                    <a16:creationId xmlns:a16="http://schemas.microsoft.com/office/drawing/2014/main" id="{2751FE82-E590-4500-9009-40442DD9D1EA}"/>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3" name="Rectangle 142">
                <a:extLst>
                  <a:ext uri="{FF2B5EF4-FFF2-40B4-BE49-F238E27FC236}">
                    <a16:creationId xmlns:a16="http://schemas.microsoft.com/office/drawing/2014/main" id="{5EBB4C09-0900-40A8-913E-497473E354A1}"/>
                  </a:ext>
                </a:extLst>
              </p:cNvPr>
              <p:cNvSpPr>
                <a:spLocks noChangeArrowheads="1"/>
              </p:cNvSpPr>
              <p:nvPr/>
            </p:nvSpPr>
            <p:spPr bwMode="auto">
              <a:xfrm>
                <a:off x="873" y="301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4" name="Freeform 143">
                <a:extLst>
                  <a:ext uri="{FF2B5EF4-FFF2-40B4-BE49-F238E27FC236}">
                    <a16:creationId xmlns:a16="http://schemas.microsoft.com/office/drawing/2014/main" id="{7093324E-91DD-49A0-912E-F77F7F06E341}"/>
                  </a:ext>
                </a:extLst>
              </p:cNvPr>
              <p:cNvSpPr>
                <a:spLocks/>
              </p:cNvSpPr>
              <p:nvPr/>
            </p:nvSpPr>
            <p:spPr bwMode="auto">
              <a:xfrm>
                <a:off x="1216" y="3050"/>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5" name="Rectangle 144">
                <a:extLst>
                  <a:ext uri="{FF2B5EF4-FFF2-40B4-BE49-F238E27FC236}">
                    <a16:creationId xmlns:a16="http://schemas.microsoft.com/office/drawing/2014/main" id="{285993C5-E9C8-4643-8070-8FEDDC88820C}"/>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6" name="Rectangle 145">
                <a:extLst>
                  <a:ext uri="{FF2B5EF4-FFF2-40B4-BE49-F238E27FC236}">
                    <a16:creationId xmlns:a16="http://schemas.microsoft.com/office/drawing/2014/main" id="{B4F679CD-CF4D-4F4D-AEA9-B1B1ECCF8936}"/>
                  </a:ext>
                </a:extLst>
              </p:cNvPr>
              <p:cNvSpPr>
                <a:spLocks noChangeArrowheads="1"/>
              </p:cNvSpPr>
              <p:nvPr/>
            </p:nvSpPr>
            <p:spPr bwMode="auto">
              <a:xfrm>
                <a:off x="873" y="3113"/>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7" name="Freeform 146">
                <a:extLst>
                  <a:ext uri="{FF2B5EF4-FFF2-40B4-BE49-F238E27FC236}">
                    <a16:creationId xmlns:a16="http://schemas.microsoft.com/office/drawing/2014/main" id="{2EB8412D-9FE0-4D67-AE1D-9124DE1D378D}"/>
                  </a:ext>
                </a:extLst>
              </p:cNvPr>
              <p:cNvSpPr>
                <a:spLocks/>
              </p:cNvSpPr>
              <p:nvPr/>
            </p:nvSpPr>
            <p:spPr bwMode="auto">
              <a:xfrm>
                <a:off x="1216" y="3146"/>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8" name="Rectangle 147">
                <a:extLst>
                  <a:ext uri="{FF2B5EF4-FFF2-40B4-BE49-F238E27FC236}">
                    <a16:creationId xmlns:a16="http://schemas.microsoft.com/office/drawing/2014/main" id="{7CF491C2-58E0-4FE0-9975-C847D18B24FD}"/>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49" name="Rectangle 148">
                <a:extLst>
                  <a:ext uri="{FF2B5EF4-FFF2-40B4-BE49-F238E27FC236}">
                    <a16:creationId xmlns:a16="http://schemas.microsoft.com/office/drawing/2014/main" id="{90844C32-C1F4-4DAF-9D06-60EF1C9825A6}"/>
                  </a:ext>
                </a:extLst>
              </p:cNvPr>
              <p:cNvSpPr>
                <a:spLocks noChangeArrowheads="1"/>
              </p:cNvSpPr>
              <p:nvPr/>
            </p:nvSpPr>
            <p:spPr bwMode="auto">
              <a:xfrm>
                <a:off x="873" y="3209"/>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0" name="Freeform 149">
                <a:extLst>
                  <a:ext uri="{FF2B5EF4-FFF2-40B4-BE49-F238E27FC236}">
                    <a16:creationId xmlns:a16="http://schemas.microsoft.com/office/drawing/2014/main" id="{41ACF6A1-414C-42C2-92A2-ACF5D77D125E}"/>
                  </a:ext>
                </a:extLst>
              </p:cNvPr>
              <p:cNvSpPr>
                <a:spLocks/>
              </p:cNvSpPr>
              <p:nvPr/>
            </p:nvSpPr>
            <p:spPr bwMode="auto">
              <a:xfrm>
                <a:off x="1216" y="3244"/>
                <a:ext cx="104" cy="32"/>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1" name="Rectangle 150">
                <a:extLst>
                  <a:ext uri="{FF2B5EF4-FFF2-40B4-BE49-F238E27FC236}">
                    <a16:creationId xmlns:a16="http://schemas.microsoft.com/office/drawing/2014/main" id="{3CA2C97E-8B60-490B-8FA5-12967863181B}"/>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2" name="Rectangle 151">
                <a:extLst>
                  <a:ext uri="{FF2B5EF4-FFF2-40B4-BE49-F238E27FC236}">
                    <a16:creationId xmlns:a16="http://schemas.microsoft.com/office/drawing/2014/main" id="{2926F163-35CD-47F3-9543-C0CA1A55A1EA}"/>
                  </a:ext>
                </a:extLst>
              </p:cNvPr>
              <p:cNvSpPr>
                <a:spLocks noChangeArrowheads="1"/>
              </p:cNvSpPr>
              <p:nvPr/>
            </p:nvSpPr>
            <p:spPr bwMode="auto">
              <a:xfrm>
                <a:off x="873" y="330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3" name="Freeform 152">
                <a:extLst>
                  <a:ext uri="{FF2B5EF4-FFF2-40B4-BE49-F238E27FC236}">
                    <a16:creationId xmlns:a16="http://schemas.microsoft.com/office/drawing/2014/main" id="{E7617DBE-197D-43B9-8803-44F5B5F62D09}"/>
                  </a:ext>
                </a:extLst>
              </p:cNvPr>
              <p:cNvSpPr>
                <a:spLocks/>
              </p:cNvSpPr>
              <p:nvPr/>
            </p:nvSpPr>
            <p:spPr bwMode="auto">
              <a:xfrm>
                <a:off x="1216" y="3339"/>
                <a:ext cx="104" cy="33"/>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4" name="Rectangle 153">
                <a:extLst>
                  <a:ext uri="{FF2B5EF4-FFF2-40B4-BE49-F238E27FC236}">
                    <a16:creationId xmlns:a16="http://schemas.microsoft.com/office/drawing/2014/main" id="{8A4BCE43-666C-4E36-AC74-3AFACF79EAC1}"/>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5" name="Rectangle 154">
                <a:extLst>
                  <a:ext uri="{FF2B5EF4-FFF2-40B4-BE49-F238E27FC236}">
                    <a16:creationId xmlns:a16="http://schemas.microsoft.com/office/drawing/2014/main" id="{7834C64E-C4F6-49EB-BB9D-ABF289C74834}"/>
                  </a:ext>
                </a:extLst>
              </p:cNvPr>
              <p:cNvSpPr>
                <a:spLocks noChangeArrowheads="1"/>
              </p:cNvSpPr>
              <p:nvPr/>
            </p:nvSpPr>
            <p:spPr bwMode="auto">
              <a:xfrm>
                <a:off x="873" y="3402"/>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6" name="Freeform 155">
                <a:extLst>
                  <a:ext uri="{FF2B5EF4-FFF2-40B4-BE49-F238E27FC236}">
                    <a16:creationId xmlns:a16="http://schemas.microsoft.com/office/drawing/2014/main" id="{0A8E28A3-B0F3-425D-B0C7-7BC76B37F08A}"/>
                  </a:ext>
                </a:extLst>
              </p:cNvPr>
              <p:cNvSpPr>
                <a:spLocks/>
              </p:cNvSpPr>
              <p:nvPr/>
            </p:nvSpPr>
            <p:spPr bwMode="auto">
              <a:xfrm>
                <a:off x="1216" y="3437"/>
                <a:ext cx="104" cy="33"/>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7" name="Rectangle 156">
                <a:extLst>
                  <a:ext uri="{FF2B5EF4-FFF2-40B4-BE49-F238E27FC236}">
                    <a16:creationId xmlns:a16="http://schemas.microsoft.com/office/drawing/2014/main" id="{6AB03BA7-3009-4186-A8DD-C32443BDD904}"/>
                  </a:ext>
                </a:extLst>
              </p:cNvPr>
              <p:cNvSpPr>
                <a:spLocks noChangeArrowheads="1"/>
              </p:cNvSpPr>
              <p:nvPr/>
            </p:nvSpPr>
            <p:spPr bwMode="auto">
              <a:xfrm>
                <a:off x="873" y="3595"/>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8" name="Rectangle 157">
                <a:extLst>
                  <a:ext uri="{FF2B5EF4-FFF2-40B4-BE49-F238E27FC236}">
                    <a16:creationId xmlns:a16="http://schemas.microsoft.com/office/drawing/2014/main" id="{AA8E69AC-1062-438C-B15A-C547AC08CFCD}"/>
                  </a:ext>
                </a:extLst>
              </p:cNvPr>
              <p:cNvSpPr>
                <a:spLocks noChangeArrowheads="1"/>
              </p:cNvSpPr>
              <p:nvPr/>
            </p:nvSpPr>
            <p:spPr bwMode="auto">
              <a:xfrm>
                <a:off x="873" y="3500"/>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59" name="Freeform 158">
                <a:extLst>
                  <a:ext uri="{FF2B5EF4-FFF2-40B4-BE49-F238E27FC236}">
                    <a16:creationId xmlns:a16="http://schemas.microsoft.com/office/drawing/2014/main" id="{DD04200D-C9AD-4D00-B945-FCD6E7183EA5}"/>
                  </a:ext>
                </a:extLst>
              </p:cNvPr>
              <p:cNvSpPr>
                <a:spLocks/>
              </p:cNvSpPr>
              <p:nvPr/>
            </p:nvSpPr>
            <p:spPr bwMode="auto">
              <a:xfrm>
                <a:off x="1216" y="3533"/>
                <a:ext cx="104" cy="32"/>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0" name="Freeform 159">
                <a:extLst>
                  <a:ext uri="{FF2B5EF4-FFF2-40B4-BE49-F238E27FC236}">
                    <a16:creationId xmlns:a16="http://schemas.microsoft.com/office/drawing/2014/main" id="{15CC52AE-CD6F-4DB0-B6AB-7650AC46A7C0}"/>
                  </a:ext>
                </a:extLst>
              </p:cNvPr>
              <p:cNvSpPr>
                <a:spLocks noEditPoints="1"/>
              </p:cNvSpPr>
              <p:nvPr/>
            </p:nvSpPr>
            <p:spPr bwMode="auto">
              <a:xfrm>
                <a:off x="868" y="2726"/>
                <a:ext cx="485" cy="1312"/>
              </a:xfrm>
              <a:custGeom>
                <a:avLst/>
                <a:gdLst>
                  <a:gd name="T0" fmla="*/ 485 w 485"/>
                  <a:gd name="T1" fmla="*/ 1312 h 1312"/>
                  <a:gd name="T2" fmla="*/ 0 w 485"/>
                  <a:gd name="T3" fmla="*/ 1312 h 1312"/>
                  <a:gd name="T4" fmla="*/ 0 w 485"/>
                  <a:gd name="T5" fmla="*/ 0 h 1312"/>
                  <a:gd name="T6" fmla="*/ 485 w 485"/>
                  <a:gd name="T7" fmla="*/ 0 h 1312"/>
                  <a:gd name="T8" fmla="*/ 485 w 485"/>
                  <a:gd name="T9" fmla="*/ 1312 h 1312"/>
                  <a:gd name="T10" fmla="*/ 7 w 485"/>
                  <a:gd name="T11" fmla="*/ 1304 h 1312"/>
                  <a:gd name="T12" fmla="*/ 477 w 485"/>
                  <a:gd name="T13" fmla="*/ 1304 h 1312"/>
                  <a:gd name="T14" fmla="*/ 477 w 485"/>
                  <a:gd name="T15" fmla="*/ 8 h 1312"/>
                  <a:gd name="T16" fmla="*/ 7 w 485"/>
                  <a:gd name="T17" fmla="*/ 8 h 1312"/>
                  <a:gd name="T18" fmla="*/ 7 w 485"/>
                  <a:gd name="T19" fmla="*/ 1304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1312">
                    <a:moveTo>
                      <a:pt x="485" y="1312"/>
                    </a:moveTo>
                    <a:lnTo>
                      <a:pt x="0" y="1312"/>
                    </a:lnTo>
                    <a:lnTo>
                      <a:pt x="0" y="0"/>
                    </a:lnTo>
                    <a:lnTo>
                      <a:pt x="485" y="0"/>
                    </a:lnTo>
                    <a:lnTo>
                      <a:pt x="485" y="1312"/>
                    </a:lnTo>
                    <a:close/>
                    <a:moveTo>
                      <a:pt x="7" y="1304"/>
                    </a:moveTo>
                    <a:lnTo>
                      <a:pt x="477" y="1304"/>
                    </a:lnTo>
                    <a:lnTo>
                      <a:pt x="477" y="8"/>
                    </a:lnTo>
                    <a:lnTo>
                      <a:pt x="7" y="8"/>
                    </a:lnTo>
                    <a:lnTo>
                      <a:pt x="7" y="1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1" name="Freeform 160">
                <a:extLst>
                  <a:ext uri="{FF2B5EF4-FFF2-40B4-BE49-F238E27FC236}">
                    <a16:creationId xmlns:a16="http://schemas.microsoft.com/office/drawing/2014/main" id="{2BB5804E-FB26-4115-954C-DE60557EC646}"/>
                  </a:ext>
                </a:extLst>
              </p:cNvPr>
              <p:cNvSpPr>
                <a:spLocks/>
              </p:cNvSpPr>
              <p:nvPr/>
            </p:nvSpPr>
            <p:spPr bwMode="auto">
              <a:xfrm>
                <a:off x="868" y="2686"/>
                <a:ext cx="165" cy="8"/>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2" name="Freeform 161">
                <a:extLst>
                  <a:ext uri="{FF2B5EF4-FFF2-40B4-BE49-F238E27FC236}">
                    <a16:creationId xmlns:a16="http://schemas.microsoft.com/office/drawing/2014/main" id="{C09734C6-D751-4614-B784-0B22188595C9}"/>
                  </a:ext>
                </a:extLst>
              </p:cNvPr>
              <p:cNvSpPr>
                <a:spLocks/>
              </p:cNvSpPr>
              <p:nvPr/>
            </p:nvSpPr>
            <p:spPr bwMode="auto">
              <a:xfrm>
                <a:off x="868" y="266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3" name="Freeform 162">
                <a:extLst>
                  <a:ext uri="{FF2B5EF4-FFF2-40B4-BE49-F238E27FC236}">
                    <a16:creationId xmlns:a16="http://schemas.microsoft.com/office/drawing/2014/main" id="{ED15FAF9-55C7-4DCF-9887-A093DC6FF0CA}"/>
                  </a:ext>
                </a:extLst>
              </p:cNvPr>
              <p:cNvSpPr>
                <a:spLocks/>
              </p:cNvSpPr>
              <p:nvPr/>
            </p:nvSpPr>
            <p:spPr bwMode="auto">
              <a:xfrm>
                <a:off x="868" y="264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4" name="Freeform 163">
                <a:extLst>
                  <a:ext uri="{FF2B5EF4-FFF2-40B4-BE49-F238E27FC236}">
                    <a16:creationId xmlns:a16="http://schemas.microsoft.com/office/drawing/2014/main" id="{FBA5AB07-6974-4E1B-BED9-CFE151BD3766}"/>
                  </a:ext>
                </a:extLst>
              </p:cNvPr>
              <p:cNvSpPr>
                <a:spLocks/>
              </p:cNvSpPr>
              <p:nvPr/>
            </p:nvSpPr>
            <p:spPr bwMode="auto">
              <a:xfrm>
                <a:off x="868" y="2626"/>
                <a:ext cx="165" cy="7"/>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5" name="Freeform 164">
                <a:extLst>
                  <a:ext uri="{FF2B5EF4-FFF2-40B4-BE49-F238E27FC236}">
                    <a16:creationId xmlns:a16="http://schemas.microsoft.com/office/drawing/2014/main" id="{C6125C12-27D1-49CC-B26D-381D66B7B356}"/>
                  </a:ext>
                </a:extLst>
              </p:cNvPr>
              <p:cNvSpPr>
                <a:spLocks/>
              </p:cNvSpPr>
              <p:nvPr/>
            </p:nvSpPr>
            <p:spPr bwMode="auto">
              <a:xfrm>
                <a:off x="1188" y="2686"/>
                <a:ext cx="165" cy="8"/>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6" name="Freeform 165">
                <a:extLst>
                  <a:ext uri="{FF2B5EF4-FFF2-40B4-BE49-F238E27FC236}">
                    <a16:creationId xmlns:a16="http://schemas.microsoft.com/office/drawing/2014/main" id="{0AE23798-073A-4460-88EA-3EBFBFBD69F8}"/>
                  </a:ext>
                </a:extLst>
              </p:cNvPr>
              <p:cNvSpPr>
                <a:spLocks/>
              </p:cNvSpPr>
              <p:nvPr/>
            </p:nvSpPr>
            <p:spPr bwMode="auto">
              <a:xfrm>
                <a:off x="1188" y="266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7" name="Freeform 166">
                <a:extLst>
                  <a:ext uri="{FF2B5EF4-FFF2-40B4-BE49-F238E27FC236}">
                    <a16:creationId xmlns:a16="http://schemas.microsoft.com/office/drawing/2014/main" id="{14C92C8A-2437-4281-8DC0-7BF428ADCE8B}"/>
                  </a:ext>
                </a:extLst>
              </p:cNvPr>
              <p:cNvSpPr>
                <a:spLocks/>
              </p:cNvSpPr>
              <p:nvPr/>
            </p:nvSpPr>
            <p:spPr bwMode="auto">
              <a:xfrm>
                <a:off x="1188" y="264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8" name="Freeform 167">
                <a:extLst>
                  <a:ext uri="{FF2B5EF4-FFF2-40B4-BE49-F238E27FC236}">
                    <a16:creationId xmlns:a16="http://schemas.microsoft.com/office/drawing/2014/main" id="{159C2CBF-A2C7-44E4-BDDE-67FBD06B46A8}"/>
                  </a:ext>
                </a:extLst>
              </p:cNvPr>
              <p:cNvSpPr>
                <a:spLocks/>
              </p:cNvSpPr>
              <p:nvPr/>
            </p:nvSpPr>
            <p:spPr bwMode="auto">
              <a:xfrm>
                <a:off x="1188" y="2626"/>
                <a:ext cx="165" cy="7"/>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69" name="Rectangle 168">
                <a:extLst>
                  <a:ext uri="{FF2B5EF4-FFF2-40B4-BE49-F238E27FC236}">
                    <a16:creationId xmlns:a16="http://schemas.microsoft.com/office/drawing/2014/main" id="{F8C66008-2170-4C1C-A7D2-A3393B2AB58F}"/>
                  </a:ext>
                </a:extLst>
              </p:cNvPr>
              <p:cNvSpPr>
                <a:spLocks noChangeArrowheads="1"/>
              </p:cNvSpPr>
              <p:nvPr/>
            </p:nvSpPr>
            <p:spPr bwMode="auto">
              <a:xfrm>
                <a:off x="873" y="3666"/>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0" name="Freeform 169">
                <a:extLst>
                  <a:ext uri="{FF2B5EF4-FFF2-40B4-BE49-F238E27FC236}">
                    <a16:creationId xmlns:a16="http://schemas.microsoft.com/office/drawing/2014/main" id="{F441FE33-EEE3-4CA8-93FD-AD49D487D34E}"/>
                  </a:ext>
                </a:extLst>
              </p:cNvPr>
              <p:cNvSpPr>
                <a:spLocks/>
              </p:cNvSpPr>
              <p:nvPr/>
            </p:nvSpPr>
            <p:spPr bwMode="auto">
              <a:xfrm>
                <a:off x="1020" y="3648"/>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1" name="Rectangle 170">
                <a:extLst>
                  <a:ext uri="{FF2B5EF4-FFF2-40B4-BE49-F238E27FC236}">
                    <a16:creationId xmlns:a16="http://schemas.microsoft.com/office/drawing/2014/main" id="{796C8A48-2673-43DA-989E-3C01F2B363BC}"/>
                  </a:ext>
                </a:extLst>
              </p:cNvPr>
              <p:cNvSpPr>
                <a:spLocks noChangeArrowheads="1"/>
              </p:cNvSpPr>
              <p:nvPr/>
            </p:nvSpPr>
            <p:spPr bwMode="auto">
              <a:xfrm>
                <a:off x="873" y="3766"/>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2" name="Freeform 171">
                <a:extLst>
                  <a:ext uri="{FF2B5EF4-FFF2-40B4-BE49-F238E27FC236}">
                    <a16:creationId xmlns:a16="http://schemas.microsoft.com/office/drawing/2014/main" id="{80ECDDD5-C98F-4305-8CAA-8F9591C48EE7}"/>
                  </a:ext>
                </a:extLst>
              </p:cNvPr>
              <p:cNvSpPr>
                <a:spLocks/>
              </p:cNvSpPr>
              <p:nvPr/>
            </p:nvSpPr>
            <p:spPr bwMode="auto">
              <a:xfrm>
                <a:off x="1020" y="37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3" name="Rectangle 172">
                <a:extLst>
                  <a:ext uri="{FF2B5EF4-FFF2-40B4-BE49-F238E27FC236}">
                    <a16:creationId xmlns:a16="http://schemas.microsoft.com/office/drawing/2014/main" id="{BF0EBA11-83E7-4DFF-B76B-86CFE623D566}"/>
                  </a:ext>
                </a:extLst>
              </p:cNvPr>
              <p:cNvSpPr>
                <a:spLocks noChangeArrowheads="1"/>
              </p:cNvSpPr>
              <p:nvPr/>
            </p:nvSpPr>
            <p:spPr bwMode="auto">
              <a:xfrm>
                <a:off x="873" y="3867"/>
                <a:ext cx="477"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4" name="Freeform 173">
                <a:extLst>
                  <a:ext uri="{FF2B5EF4-FFF2-40B4-BE49-F238E27FC236}">
                    <a16:creationId xmlns:a16="http://schemas.microsoft.com/office/drawing/2014/main" id="{6870B604-B2B1-4D8E-A1E2-0022FD1CB0A7}"/>
                  </a:ext>
                </a:extLst>
              </p:cNvPr>
              <p:cNvSpPr>
                <a:spLocks/>
              </p:cNvSpPr>
              <p:nvPr/>
            </p:nvSpPr>
            <p:spPr bwMode="auto">
              <a:xfrm>
                <a:off x="1020" y="3849"/>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5" name="Rectangle 174">
                <a:extLst>
                  <a:ext uri="{FF2B5EF4-FFF2-40B4-BE49-F238E27FC236}">
                    <a16:creationId xmlns:a16="http://schemas.microsoft.com/office/drawing/2014/main" id="{55F9832E-D9E6-4B2D-9112-B4D6A3044499}"/>
                  </a:ext>
                </a:extLst>
              </p:cNvPr>
              <p:cNvSpPr>
                <a:spLocks noChangeArrowheads="1"/>
              </p:cNvSpPr>
              <p:nvPr/>
            </p:nvSpPr>
            <p:spPr bwMode="auto">
              <a:xfrm>
                <a:off x="873" y="3967"/>
                <a:ext cx="477"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76" name="Freeform 175">
                <a:extLst>
                  <a:ext uri="{FF2B5EF4-FFF2-40B4-BE49-F238E27FC236}">
                    <a16:creationId xmlns:a16="http://schemas.microsoft.com/office/drawing/2014/main" id="{5E9B67A4-F643-40FD-AE44-84A79CB35EB2}"/>
                  </a:ext>
                </a:extLst>
              </p:cNvPr>
              <p:cNvSpPr>
                <a:spLocks/>
              </p:cNvSpPr>
              <p:nvPr/>
            </p:nvSpPr>
            <p:spPr bwMode="auto">
              <a:xfrm>
                <a:off x="1020" y="3950"/>
                <a:ext cx="180" cy="40"/>
              </a:xfrm>
              <a:custGeom>
                <a:avLst/>
                <a:gdLst>
                  <a:gd name="T0" fmla="*/ 13 w 180"/>
                  <a:gd name="T1" fmla="*/ 40 h 40"/>
                  <a:gd name="T2" fmla="*/ 0 w 180"/>
                  <a:gd name="T3" fmla="*/ 20 h 40"/>
                  <a:gd name="T4" fmla="*/ 13 w 180"/>
                  <a:gd name="T5" fmla="*/ 0 h 40"/>
                  <a:gd name="T6" fmla="*/ 168 w 180"/>
                  <a:gd name="T7" fmla="*/ 0 h 40"/>
                  <a:gd name="T8" fmla="*/ 180 w 180"/>
                  <a:gd name="T9" fmla="*/ 20 h 40"/>
                  <a:gd name="T10" fmla="*/ 168 w 180"/>
                  <a:gd name="T11" fmla="*/ 40 h 40"/>
                  <a:gd name="T12" fmla="*/ 13 w 18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0" h="40">
                    <a:moveTo>
                      <a:pt x="13" y="40"/>
                    </a:moveTo>
                    <a:lnTo>
                      <a:pt x="0" y="20"/>
                    </a:lnTo>
                    <a:lnTo>
                      <a:pt x="13" y="0"/>
                    </a:lnTo>
                    <a:lnTo>
                      <a:pt x="168" y="0"/>
                    </a:lnTo>
                    <a:lnTo>
                      <a:pt x="180" y="20"/>
                    </a:lnTo>
                    <a:lnTo>
                      <a:pt x="168" y="40"/>
                    </a:lnTo>
                    <a:lnTo>
                      <a:pt x="13" y="4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nvGrpSpPr>
            <p:cNvPr id="40" name="Group 39">
              <a:extLst>
                <a:ext uri="{FF2B5EF4-FFF2-40B4-BE49-F238E27FC236}">
                  <a16:creationId xmlns:a16="http://schemas.microsoft.com/office/drawing/2014/main" id="{22EE7A4F-A91B-4476-8468-A176E46F44FE}"/>
                </a:ext>
              </a:extLst>
            </p:cNvPr>
            <p:cNvGrpSpPr>
              <a:grpSpLocks noChangeAspect="1"/>
            </p:cNvGrpSpPr>
            <p:nvPr/>
          </p:nvGrpSpPr>
          <p:grpSpPr>
            <a:xfrm>
              <a:off x="7873363" y="5743795"/>
              <a:ext cx="509482" cy="305095"/>
              <a:chOff x="735024" y="1846450"/>
              <a:chExt cx="2136703" cy="1279529"/>
            </a:xfrm>
          </p:grpSpPr>
          <p:grpSp>
            <p:nvGrpSpPr>
              <p:cNvPr id="122" name="Group 121">
                <a:extLst>
                  <a:ext uri="{FF2B5EF4-FFF2-40B4-BE49-F238E27FC236}">
                    <a16:creationId xmlns:a16="http://schemas.microsoft.com/office/drawing/2014/main" id="{006A0E7E-801E-445D-86B6-72D488929DF9}"/>
                  </a:ext>
                </a:extLst>
              </p:cNvPr>
              <p:cNvGrpSpPr>
                <a:grpSpLocks noChangeAspect="1"/>
              </p:cNvGrpSpPr>
              <p:nvPr/>
            </p:nvGrpSpPr>
            <p:grpSpPr>
              <a:xfrm>
                <a:off x="735024" y="1846450"/>
                <a:ext cx="2136703" cy="1279529"/>
                <a:chOff x="620029" y="4032166"/>
                <a:chExt cx="2136703" cy="1279529"/>
              </a:xfrm>
            </p:grpSpPr>
            <p:sp>
              <p:nvSpPr>
                <p:cNvPr id="126" name="Rectangle 125">
                  <a:extLst>
                    <a:ext uri="{FF2B5EF4-FFF2-40B4-BE49-F238E27FC236}">
                      <a16:creationId xmlns:a16="http://schemas.microsoft.com/office/drawing/2014/main" id="{8F2252D4-AEEC-45D5-9DF6-36575717361B}"/>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27" name="Rectangle 126">
                  <a:extLst>
                    <a:ext uri="{FF2B5EF4-FFF2-40B4-BE49-F238E27FC236}">
                      <a16:creationId xmlns:a16="http://schemas.microsoft.com/office/drawing/2014/main" id="{3041D9E7-564C-455B-9899-15AC309C5855}"/>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28" name="Rectangle 127">
                  <a:extLst>
                    <a:ext uri="{FF2B5EF4-FFF2-40B4-BE49-F238E27FC236}">
                      <a16:creationId xmlns:a16="http://schemas.microsoft.com/office/drawing/2014/main" id="{6A4B3A16-311F-407D-B1C0-6163CBBC4DD4}"/>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29" name="Rectangle 128">
                  <a:extLst>
                    <a:ext uri="{FF2B5EF4-FFF2-40B4-BE49-F238E27FC236}">
                      <a16:creationId xmlns:a16="http://schemas.microsoft.com/office/drawing/2014/main" id="{3F734F63-7E37-46AB-93B5-DBDC76C42ECD}"/>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30" name="Rectangle 129">
                  <a:extLst>
                    <a:ext uri="{FF2B5EF4-FFF2-40B4-BE49-F238E27FC236}">
                      <a16:creationId xmlns:a16="http://schemas.microsoft.com/office/drawing/2014/main" id="{75D17DB1-C89E-42EA-A57C-BD1F7A5E1B57}"/>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BB0B7F10-DF84-4289-93DF-64AF68547B50}"/>
                  </a:ext>
                </a:extLst>
              </p:cNvPr>
              <p:cNvGrpSpPr>
                <a:grpSpLocks noChangeAspect="1"/>
              </p:cNvGrpSpPr>
              <p:nvPr/>
            </p:nvGrpSpPr>
            <p:grpSpPr>
              <a:xfrm>
                <a:off x="1610341" y="2731596"/>
                <a:ext cx="365760" cy="365760"/>
                <a:chOff x="9659407" y="1948784"/>
                <a:chExt cx="1371600" cy="1371600"/>
              </a:xfrm>
            </p:grpSpPr>
            <p:sp>
              <p:nvSpPr>
                <p:cNvPr id="124" name="Oval 123">
                  <a:extLst>
                    <a:ext uri="{FF2B5EF4-FFF2-40B4-BE49-F238E27FC236}">
                      <a16:creationId xmlns:a16="http://schemas.microsoft.com/office/drawing/2014/main" id="{7487C3DB-C6B1-4866-BF32-2C968B8ED1D8}"/>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pic>
              <p:nvPicPr>
                <p:cNvPr id="125" name="Picture 124">
                  <a:extLst>
                    <a:ext uri="{FF2B5EF4-FFF2-40B4-BE49-F238E27FC236}">
                      <a16:creationId xmlns:a16="http://schemas.microsoft.com/office/drawing/2014/main" id="{63AAC05E-FA70-4E8D-9913-E43178DFACE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grpSp>
          <p:nvGrpSpPr>
            <p:cNvPr id="41" name="Group 40">
              <a:extLst>
                <a:ext uri="{FF2B5EF4-FFF2-40B4-BE49-F238E27FC236}">
                  <a16:creationId xmlns:a16="http://schemas.microsoft.com/office/drawing/2014/main" id="{2CA79D00-3423-4FAC-8C54-0AF5E1B468D4}"/>
                </a:ext>
              </a:extLst>
            </p:cNvPr>
            <p:cNvGrpSpPr>
              <a:grpSpLocks noChangeAspect="1"/>
            </p:cNvGrpSpPr>
            <p:nvPr/>
          </p:nvGrpSpPr>
          <p:grpSpPr>
            <a:xfrm>
              <a:off x="6811804" y="5779554"/>
              <a:ext cx="280808" cy="368057"/>
              <a:chOff x="3757705" y="1628777"/>
              <a:chExt cx="1035050" cy="1333500"/>
            </a:xfrm>
          </p:grpSpPr>
          <p:sp>
            <p:nvSpPr>
              <p:cNvPr id="111" name="Rectangle 110">
                <a:extLst>
                  <a:ext uri="{FF2B5EF4-FFF2-40B4-BE49-F238E27FC236}">
                    <a16:creationId xmlns:a16="http://schemas.microsoft.com/office/drawing/2014/main" id="{DA5D733D-6342-4DD9-9C3F-4ADD9C820610}"/>
                  </a:ext>
                </a:extLst>
              </p:cNvPr>
              <p:cNvSpPr/>
              <p:nvPr/>
            </p:nvSpPr>
            <p:spPr bwMode="auto">
              <a:xfrm>
                <a:off x="4445093" y="1971676"/>
                <a:ext cx="76200" cy="46158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nvGrpSpPr>
              <p:cNvPr id="112" name="Group 111">
                <a:extLst>
                  <a:ext uri="{FF2B5EF4-FFF2-40B4-BE49-F238E27FC236}">
                    <a16:creationId xmlns:a16="http://schemas.microsoft.com/office/drawing/2014/main" id="{899A6CD3-1595-4DA0-91C5-46F4C4A2918B}"/>
                  </a:ext>
                </a:extLst>
              </p:cNvPr>
              <p:cNvGrpSpPr>
                <a:grpSpLocks noChangeAspect="1"/>
              </p:cNvGrpSpPr>
              <p:nvPr/>
            </p:nvGrpSpPr>
            <p:grpSpPr bwMode="auto">
              <a:xfrm>
                <a:off x="3757705" y="1628777"/>
                <a:ext cx="1035050" cy="1333500"/>
                <a:chOff x="3245" y="2395"/>
                <a:chExt cx="652" cy="840"/>
              </a:xfrm>
            </p:grpSpPr>
            <p:sp>
              <p:nvSpPr>
                <p:cNvPr id="113" name="AutoShape 3">
                  <a:extLst>
                    <a:ext uri="{FF2B5EF4-FFF2-40B4-BE49-F238E27FC236}">
                      <a16:creationId xmlns:a16="http://schemas.microsoft.com/office/drawing/2014/main" id="{2C4681F0-AB10-4CCB-9822-2934E275F39F}"/>
                    </a:ext>
                  </a:extLst>
                </p:cNvPr>
                <p:cNvSpPr>
                  <a:spLocks noChangeAspect="1" noChangeArrowheads="1" noTextEdit="1"/>
                </p:cNvSpPr>
                <p:nvPr/>
              </p:nvSpPr>
              <p:spPr bwMode="auto">
                <a:xfrm>
                  <a:off x="3245" y="2395"/>
                  <a:ext cx="648"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4" name="Freeform 113">
                  <a:extLst>
                    <a:ext uri="{FF2B5EF4-FFF2-40B4-BE49-F238E27FC236}">
                      <a16:creationId xmlns:a16="http://schemas.microsoft.com/office/drawing/2014/main" id="{EAF96D53-EE11-4571-8078-AAF3ECD3DF82}"/>
                    </a:ext>
                  </a:extLst>
                </p:cNvPr>
                <p:cNvSpPr>
                  <a:spLocks/>
                </p:cNvSpPr>
                <p:nvPr/>
              </p:nvSpPr>
              <p:spPr bwMode="auto">
                <a:xfrm>
                  <a:off x="3433" y="2460"/>
                  <a:ext cx="293" cy="328"/>
                </a:xfrm>
                <a:custGeom>
                  <a:avLst/>
                  <a:gdLst>
                    <a:gd name="T0" fmla="*/ 37 w 72"/>
                    <a:gd name="T1" fmla="*/ 0 h 81"/>
                    <a:gd name="T2" fmla="*/ 35 w 72"/>
                    <a:gd name="T3" fmla="*/ 0 h 81"/>
                    <a:gd name="T4" fmla="*/ 0 w 72"/>
                    <a:gd name="T5" fmla="*/ 35 h 81"/>
                    <a:gd name="T6" fmla="*/ 0 w 72"/>
                    <a:gd name="T7" fmla="*/ 81 h 81"/>
                    <a:gd name="T8" fmla="*/ 12 w 72"/>
                    <a:gd name="T9" fmla="*/ 81 h 81"/>
                    <a:gd name="T10" fmla="*/ 12 w 72"/>
                    <a:gd name="T11" fmla="*/ 35 h 81"/>
                    <a:gd name="T12" fmla="*/ 35 w 72"/>
                    <a:gd name="T13" fmla="*/ 12 h 81"/>
                    <a:gd name="T14" fmla="*/ 37 w 72"/>
                    <a:gd name="T15" fmla="*/ 12 h 81"/>
                    <a:gd name="T16" fmla="*/ 60 w 72"/>
                    <a:gd name="T17" fmla="*/ 35 h 81"/>
                    <a:gd name="T18" fmla="*/ 60 w 72"/>
                    <a:gd name="T19" fmla="*/ 38 h 81"/>
                    <a:gd name="T20" fmla="*/ 67 w 72"/>
                    <a:gd name="T21" fmla="*/ 38 h 81"/>
                    <a:gd name="T22" fmla="*/ 60 w 72"/>
                    <a:gd name="T23" fmla="*/ 45 h 81"/>
                    <a:gd name="T24" fmla="*/ 60 w 72"/>
                    <a:gd name="T25" fmla="*/ 55 h 81"/>
                    <a:gd name="T26" fmla="*/ 72 w 72"/>
                    <a:gd name="T27" fmla="*/ 55 h 81"/>
                    <a:gd name="T28" fmla="*/ 72 w 72"/>
                    <a:gd name="T29" fmla="*/ 35 h 81"/>
                    <a:gd name="T30" fmla="*/ 37 w 72"/>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1">
                      <a:moveTo>
                        <a:pt x="37" y="0"/>
                      </a:moveTo>
                      <a:cubicBezTo>
                        <a:pt x="35" y="0"/>
                        <a:pt x="35" y="0"/>
                        <a:pt x="35" y="0"/>
                      </a:cubicBezTo>
                      <a:cubicBezTo>
                        <a:pt x="15" y="0"/>
                        <a:pt x="0" y="16"/>
                        <a:pt x="0" y="35"/>
                      </a:cubicBezTo>
                      <a:cubicBezTo>
                        <a:pt x="0" y="81"/>
                        <a:pt x="0" y="81"/>
                        <a:pt x="0" y="81"/>
                      </a:cubicBezTo>
                      <a:cubicBezTo>
                        <a:pt x="12" y="81"/>
                        <a:pt x="12" y="81"/>
                        <a:pt x="12" y="81"/>
                      </a:cubicBezTo>
                      <a:cubicBezTo>
                        <a:pt x="12" y="35"/>
                        <a:pt x="12" y="35"/>
                        <a:pt x="12" y="35"/>
                      </a:cubicBezTo>
                      <a:cubicBezTo>
                        <a:pt x="12" y="23"/>
                        <a:pt x="22" y="12"/>
                        <a:pt x="35" y="12"/>
                      </a:cubicBezTo>
                      <a:cubicBezTo>
                        <a:pt x="37" y="12"/>
                        <a:pt x="37" y="12"/>
                        <a:pt x="37" y="12"/>
                      </a:cubicBezTo>
                      <a:cubicBezTo>
                        <a:pt x="50" y="12"/>
                        <a:pt x="60" y="23"/>
                        <a:pt x="60" y="35"/>
                      </a:cubicBezTo>
                      <a:cubicBezTo>
                        <a:pt x="60" y="38"/>
                        <a:pt x="60" y="38"/>
                        <a:pt x="60" y="38"/>
                      </a:cubicBezTo>
                      <a:cubicBezTo>
                        <a:pt x="67" y="38"/>
                        <a:pt x="67" y="38"/>
                        <a:pt x="67" y="38"/>
                      </a:cubicBezTo>
                      <a:cubicBezTo>
                        <a:pt x="60" y="45"/>
                        <a:pt x="60" y="45"/>
                        <a:pt x="60" y="45"/>
                      </a:cubicBezTo>
                      <a:cubicBezTo>
                        <a:pt x="60" y="55"/>
                        <a:pt x="60" y="55"/>
                        <a:pt x="60" y="55"/>
                      </a:cubicBezTo>
                      <a:cubicBezTo>
                        <a:pt x="72" y="55"/>
                        <a:pt x="72" y="55"/>
                        <a:pt x="72" y="55"/>
                      </a:cubicBezTo>
                      <a:cubicBezTo>
                        <a:pt x="72" y="35"/>
                        <a:pt x="72" y="35"/>
                        <a:pt x="72" y="35"/>
                      </a:cubicBezTo>
                      <a:cubicBezTo>
                        <a:pt x="72" y="16"/>
                        <a:pt x="56" y="0"/>
                        <a:pt x="37"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5" name="Freeform 114">
                  <a:extLst>
                    <a:ext uri="{FF2B5EF4-FFF2-40B4-BE49-F238E27FC236}">
                      <a16:creationId xmlns:a16="http://schemas.microsoft.com/office/drawing/2014/main" id="{808DBE73-84AF-44D2-B7A7-ACF481E81690}"/>
                    </a:ext>
                  </a:extLst>
                </p:cNvPr>
                <p:cNvSpPr>
                  <a:spLocks/>
                </p:cNvSpPr>
                <p:nvPr/>
              </p:nvSpPr>
              <p:spPr bwMode="auto">
                <a:xfrm>
                  <a:off x="3249" y="3133"/>
                  <a:ext cx="648" cy="102"/>
                </a:xfrm>
                <a:custGeom>
                  <a:avLst/>
                  <a:gdLst>
                    <a:gd name="T0" fmla="*/ 648 w 648"/>
                    <a:gd name="T1" fmla="*/ 102 h 102"/>
                    <a:gd name="T2" fmla="*/ 0 w 648"/>
                    <a:gd name="T3" fmla="*/ 102 h 102"/>
                    <a:gd name="T4" fmla="*/ 82 w 648"/>
                    <a:gd name="T5" fmla="*/ 0 h 102"/>
                    <a:gd name="T6" fmla="*/ 571 w 648"/>
                    <a:gd name="T7" fmla="*/ 0 h 102"/>
                    <a:gd name="T8" fmla="*/ 648 w 648"/>
                    <a:gd name="T9" fmla="*/ 102 h 102"/>
                  </a:gdLst>
                  <a:ahLst/>
                  <a:cxnLst>
                    <a:cxn ang="0">
                      <a:pos x="T0" y="T1"/>
                    </a:cxn>
                    <a:cxn ang="0">
                      <a:pos x="T2" y="T3"/>
                    </a:cxn>
                    <a:cxn ang="0">
                      <a:pos x="T4" y="T5"/>
                    </a:cxn>
                    <a:cxn ang="0">
                      <a:pos x="T6" y="T7"/>
                    </a:cxn>
                    <a:cxn ang="0">
                      <a:pos x="T8" y="T9"/>
                    </a:cxn>
                  </a:cxnLst>
                  <a:rect l="0" t="0" r="r" b="b"/>
                  <a:pathLst>
                    <a:path w="648" h="102">
                      <a:moveTo>
                        <a:pt x="648" y="102"/>
                      </a:moveTo>
                      <a:lnTo>
                        <a:pt x="0" y="102"/>
                      </a:lnTo>
                      <a:lnTo>
                        <a:pt x="82" y="0"/>
                      </a:lnTo>
                      <a:lnTo>
                        <a:pt x="571" y="0"/>
                      </a:lnTo>
                      <a:lnTo>
                        <a:pt x="648" y="10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6" name="Rectangle 115">
                  <a:extLst>
                    <a:ext uri="{FF2B5EF4-FFF2-40B4-BE49-F238E27FC236}">
                      <a16:creationId xmlns:a16="http://schemas.microsoft.com/office/drawing/2014/main" id="{374D2715-EBB2-40BB-9CAE-A30A4185F621}"/>
                    </a:ext>
                  </a:extLst>
                </p:cNvPr>
                <p:cNvSpPr>
                  <a:spLocks noChangeArrowheads="1"/>
                </p:cNvSpPr>
                <p:nvPr/>
              </p:nvSpPr>
              <p:spPr bwMode="auto">
                <a:xfrm>
                  <a:off x="3518" y="3008"/>
                  <a:ext cx="114" cy="9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7" name="Rectangle 116">
                  <a:extLst>
                    <a:ext uri="{FF2B5EF4-FFF2-40B4-BE49-F238E27FC236}">
                      <a16:creationId xmlns:a16="http://schemas.microsoft.com/office/drawing/2014/main" id="{ADB2C600-7BCF-41CD-A121-AD135D895FC3}"/>
                    </a:ext>
                  </a:extLst>
                </p:cNvPr>
                <p:cNvSpPr>
                  <a:spLocks noChangeArrowheads="1"/>
                </p:cNvSpPr>
                <p:nvPr/>
              </p:nvSpPr>
              <p:spPr bwMode="auto">
                <a:xfrm>
                  <a:off x="3449" y="3081"/>
                  <a:ext cx="257" cy="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8" name="Rectangle 117">
                  <a:extLst>
                    <a:ext uri="{FF2B5EF4-FFF2-40B4-BE49-F238E27FC236}">
                      <a16:creationId xmlns:a16="http://schemas.microsoft.com/office/drawing/2014/main" id="{0D20C165-1E17-49F3-8770-4C3A0FCB6463}"/>
                    </a:ext>
                  </a:extLst>
                </p:cNvPr>
                <p:cNvSpPr>
                  <a:spLocks noChangeArrowheads="1"/>
                </p:cNvSpPr>
                <p:nvPr/>
              </p:nvSpPr>
              <p:spPr bwMode="auto">
                <a:xfrm>
                  <a:off x="3331" y="2719"/>
                  <a:ext cx="489" cy="3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9" name="Rectangle 118">
                  <a:extLst>
                    <a:ext uri="{FF2B5EF4-FFF2-40B4-BE49-F238E27FC236}">
                      <a16:creationId xmlns:a16="http://schemas.microsoft.com/office/drawing/2014/main" id="{FE674E0B-BBF6-4197-A2B0-6C05BA829A47}"/>
                    </a:ext>
                  </a:extLst>
                </p:cNvPr>
                <p:cNvSpPr>
                  <a:spLocks noChangeArrowheads="1"/>
                </p:cNvSpPr>
                <p:nvPr/>
              </p:nvSpPr>
              <p:spPr bwMode="auto">
                <a:xfrm>
                  <a:off x="3372" y="2748"/>
                  <a:ext cx="415" cy="26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20" name="Oval 119">
                  <a:extLst>
                    <a:ext uri="{FF2B5EF4-FFF2-40B4-BE49-F238E27FC236}">
                      <a16:creationId xmlns:a16="http://schemas.microsoft.com/office/drawing/2014/main" id="{EE40B35D-A077-49D9-AF48-B2ECCF16F413}"/>
                    </a:ext>
                  </a:extLst>
                </p:cNvPr>
                <p:cNvSpPr>
                  <a:spLocks noChangeArrowheads="1"/>
                </p:cNvSpPr>
                <p:nvPr/>
              </p:nvSpPr>
              <p:spPr bwMode="auto">
                <a:xfrm>
                  <a:off x="3539" y="2821"/>
                  <a:ext cx="73" cy="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21" name="Freeform 120">
                  <a:extLst>
                    <a:ext uri="{FF2B5EF4-FFF2-40B4-BE49-F238E27FC236}">
                      <a16:creationId xmlns:a16="http://schemas.microsoft.com/office/drawing/2014/main" id="{2A5AC731-5167-44A7-881B-AD454CEEFA76}"/>
                    </a:ext>
                  </a:extLst>
                </p:cNvPr>
                <p:cNvSpPr>
                  <a:spLocks/>
                </p:cNvSpPr>
                <p:nvPr/>
              </p:nvSpPr>
              <p:spPr bwMode="auto">
                <a:xfrm>
                  <a:off x="3547" y="2866"/>
                  <a:ext cx="57" cy="85"/>
                </a:xfrm>
                <a:custGeom>
                  <a:avLst/>
                  <a:gdLst>
                    <a:gd name="T0" fmla="*/ 57 w 57"/>
                    <a:gd name="T1" fmla="*/ 85 h 85"/>
                    <a:gd name="T2" fmla="*/ 0 w 57"/>
                    <a:gd name="T3" fmla="*/ 85 h 85"/>
                    <a:gd name="T4" fmla="*/ 12 w 57"/>
                    <a:gd name="T5" fmla="*/ 0 h 85"/>
                    <a:gd name="T6" fmla="*/ 45 w 57"/>
                    <a:gd name="T7" fmla="*/ 0 h 85"/>
                    <a:gd name="T8" fmla="*/ 57 w 57"/>
                    <a:gd name="T9" fmla="*/ 85 h 85"/>
                  </a:gdLst>
                  <a:ahLst/>
                  <a:cxnLst>
                    <a:cxn ang="0">
                      <a:pos x="T0" y="T1"/>
                    </a:cxn>
                    <a:cxn ang="0">
                      <a:pos x="T2" y="T3"/>
                    </a:cxn>
                    <a:cxn ang="0">
                      <a:pos x="T4" y="T5"/>
                    </a:cxn>
                    <a:cxn ang="0">
                      <a:pos x="T6" y="T7"/>
                    </a:cxn>
                    <a:cxn ang="0">
                      <a:pos x="T8" y="T9"/>
                    </a:cxn>
                  </a:cxnLst>
                  <a:rect l="0" t="0" r="r" b="b"/>
                  <a:pathLst>
                    <a:path w="57" h="85">
                      <a:moveTo>
                        <a:pt x="57" y="85"/>
                      </a:moveTo>
                      <a:lnTo>
                        <a:pt x="0" y="85"/>
                      </a:lnTo>
                      <a:lnTo>
                        <a:pt x="12" y="0"/>
                      </a:lnTo>
                      <a:lnTo>
                        <a:pt x="45" y="0"/>
                      </a:lnTo>
                      <a:lnTo>
                        <a:pt x="57" y="85"/>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grpSp>
        <p:sp>
          <p:nvSpPr>
            <p:cNvPr id="42" name="TextBox 40">
              <a:extLst>
                <a:ext uri="{FF2B5EF4-FFF2-40B4-BE49-F238E27FC236}">
                  <a16:creationId xmlns:a16="http://schemas.microsoft.com/office/drawing/2014/main" id="{8D6E6083-8B66-4F55-8D46-6AB8BDD5B9ED}"/>
                </a:ext>
              </a:extLst>
            </p:cNvPr>
            <p:cNvSpPr txBox="1"/>
            <p:nvPr/>
          </p:nvSpPr>
          <p:spPr>
            <a:xfrm>
              <a:off x="5954169" y="4681506"/>
              <a:ext cx="1868332"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solidFill>
                    <a:srgbClr val="000000"/>
                  </a:solidFill>
                  <a:latin typeface="Segoe UI" panose="020B0502040204020203" pitchFamily="34" charset="0"/>
                  <a:cs typeface="Segoe UI" panose="020B0502040204020203" pitchFamily="34" charset="0"/>
                </a:rPr>
                <a:t>Site Recovery Service</a:t>
              </a:r>
            </a:p>
          </p:txBody>
        </p:sp>
        <p:sp>
          <p:nvSpPr>
            <p:cNvPr id="43" name="TextBox 41">
              <a:extLst>
                <a:ext uri="{FF2B5EF4-FFF2-40B4-BE49-F238E27FC236}">
                  <a16:creationId xmlns:a16="http://schemas.microsoft.com/office/drawing/2014/main" id="{20762A51-6081-41D9-BFD6-C97AE42661D1}"/>
                </a:ext>
              </a:extLst>
            </p:cNvPr>
            <p:cNvSpPr txBox="1"/>
            <p:nvPr/>
          </p:nvSpPr>
          <p:spPr>
            <a:xfrm>
              <a:off x="6239640" y="4237088"/>
              <a:ext cx="637547"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solidFill>
                    <a:srgbClr val="000000"/>
                  </a:solidFill>
                  <a:latin typeface="Segoe UI" panose="020B0502040204020203" pitchFamily="34" charset="0"/>
                  <a:cs typeface="Segoe UI" panose="020B0502040204020203" pitchFamily="34" charset="0"/>
                </a:rPr>
                <a:t>Azure</a:t>
              </a:r>
            </a:p>
          </p:txBody>
        </p:sp>
        <p:sp>
          <p:nvSpPr>
            <p:cNvPr id="44" name="Left-Right Arrow 43">
              <a:extLst>
                <a:ext uri="{FF2B5EF4-FFF2-40B4-BE49-F238E27FC236}">
                  <a16:creationId xmlns:a16="http://schemas.microsoft.com/office/drawing/2014/main" id="{D8368D90-172A-4E9B-A6F4-81B0A3619E74}"/>
                </a:ext>
              </a:extLst>
            </p:cNvPr>
            <p:cNvSpPr/>
            <p:nvPr/>
          </p:nvSpPr>
          <p:spPr bwMode="auto">
            <a:xfrm rot="5400000">
              <a:off x="7377168" y="3626219"/>
              <a:ext cx="2092506" cy="408655"/>
            </a:xfrm>
            <a:prstGeom prst="leftRightArrow">
              <a:avLst>
                <a:gd name="adj1" fmla="val 43007"/>
                <a:gd name="adj2" fmla="val 46777"/>
              </a:avLst>
            </a:prstGeom>
            <a:solidFill>
              <a:srgbClr val="00188F"/>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solidFill>
                  <a:srgbClr val="000000"/>
                </a:solidFill>
              </a:endParaRPr>
            </a:p>
          </p:txBody>
        </p:sp>
        <p:pic>
          <p:nvPicPr>
            <p:cNvPr id="45" name="Picture 44">
              <a:extLst>
                <a:ext uri="{FF2B5EF4-FFF2-40B4-BE49-F238E27FC236}">
                  <a16:creationId xmlns:a16="http://schemas.microsoft.com/office/drawing/2014/main" id="{1D3FB4C8-7058-4DC8-AF43-5B6C60938AD2}"/>
                </a:ext>
              </a:extLst>
            </p:cNvPr>
            <p:cNvPicPr>
              <a:picLocks noChangeAspect="1"/>
            </p:cNvPicPr>
            <p:nvPr/>
          </p:nvPicPr>
          <p:blipFill>
            <a:blip r:embed="rId4"/>
            <a:stretch>
              <a:fillRect/>
            </a:stretch>
          </p:blipFill>
          <p:spPr>
            <a:xfrm>
              <a:off x="1075630" y="4135481"/>
              <a:ext cx="915015" cy="517706"/>
            </a:xfrm>
            <a:prstGeom prst="rect">
              <a:avLst/>
            </a:prstGeom>
          </p:spPr>
        </p:pic>
        <p:grpSp>
          <p:nvGrpSpPr>
            <p:cNvPr id="46" name="Group 45">
              <a:extLst>
                <a:ext uri="{FF2B5EF4-FFF2-40B4-BE49-F238E27FC236}">
                  <a16:creationId xmlns:a16="http://schemas.microsoft.com/office/drawing/2014/main" id="{CB96819E-F685-49CD-9228-D73A3DFA258F}"/>
                </a:ext>
              </a:extLst>
            </p:cNvPr>
            <p:cNvGrpSpPr/>
            <p:nvPr/>
          </p:nvGrpSpPr>
          <p:grpSpPr>
            <a:xfrm>
              <a:off x="1410821" y="4252443"/>
              <a:ext cx="362012" cy="375526"/>
              <a:chOff x="304800" y="3795032"/>
              <a:chExt cx="537929" cy="558009"/>
            </a:xfrm>
          </p:grpSpPr>
          <p:grpSp>
            <p:nvGrpSpPr>
              <p:cNvPr id="47" name="Group 46">
                <a:extLst>
                  <a:ext uri="{FF2B5EF4-FFF2-40B4-BE49-F238E27FC236}">
                    <a16:creationId xmlns:a16="http://schemas.microsoft.com/office/drawing/2014/main" id="{00E510BD-D38D-4FEF-87E8-3CCD2FC479AA}"/>
                  </a:ext>
                </a:extLst>
              </p:cNvPr>
              <p:cNvGrpSpPr>
                <a:grpSpLocks noChangeAspect="1"/>
              </p:cNvGrpSpPr>
              <p:nvPr/>
            </p:nvGrpSpPr>
            <p:grpSpPr>
              <a:xfrm>
                <a:off x="304800" y="3795032"/>
                <a:ext cx="291424" cy="464781"/>
                <a:chOff x="8822083" y="2100326"/>
                <a:chExt cx="914400" cy="1458337"/>
              </a:xfrm>
            </p:grpSpPr>
            <p:grpSp>
              <p:nvGrpSpPr>
                <p:cNvPr id="96" name="Group 95">
                  <a:extLst>
                    <a:ext uri="{FF2B5EF4-FFF2-40B4-BE49-F238E27FC236}">
                      <a16:creationId xmlns:a16="http://schemas.microsoft.com/office/drawing/2014/main" id="{FBC0850D-0D66-44F0-9749-8674BDF5734C}"/>
                    </a:ext>
                  </a:extLst>
                </p:cNvPr>
                <p:cNvGrpSpPr>
                  <a:grpSpLocks noChangeAspect="1"/>
                </p:cNvGrpSpPr>
                <p:nvPr/>
              </p:nvGrpSpPr>
              <p:grpSpPr bwMode="auto">
                <a:xfrm>
                  <a:off x="9068949" y="2230438"/>
                  <a:ext cx="530226" cy="1174751"/>
                  <a:chOff x="5855" y="1405"/>
                  <a:chExt cx="334" cy="740"/>
                </a:xfrm>
              </p:grpSpPr>
              <p:sp>
                <p:nvSpPr>
                  <p:cNvPr id="98" name="AutoShape 3">
                    <a:extLst>
                      <a:ext uri="{FF2B5EF4-FFF2-40B4-BE49-F238E27FC236}">
                        <a16:creationId xmlns:a16="http://schemas.microsoft.com/office/drawing/2014/main" id="{458B6ACF-0E7B-4CDC-AC89-5BE54B5CAD1F}"/>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9" name="Freeform 98">
                    <a:extLst>
                      <a:ext uri="{FF2B5EF4-FFF2-40B4-BE49-F238E27FC236}">
                        <a16:creationId xmlns:a16="http://schemas.microsoft.com/office/drawing/2014/main" id="{FD79EEC7-4B7C-4AA2-8BD7-63679FB21472}"/>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0" name="Rectangle 99">
                    <a:extLst>
                      <a:ext uri="{FF2B5EF4-FFF2-40B4-BE49-F238E27FC236}">
                        <a16:creationId xmlns:a16="http://schemas.microsoft.com/office/drawing/2014/main" id="{43DFC0F0-97A0-43C5-A1F0-C845E6A3B7BC}"/>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1" name="Freeform 100">
                    <a:extLst>
                      <a:ext uri="{FF2B5EF4-FFF2-40B4-BE49-F238E27FC236}">
                        <a16:creationId xmlns:a16="http://schemas.microsoft.com/office/drawing/2014/main" id="{3FAEB7EC-51D6-4E9C-ABE7-904DC741B11A}"/>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2" name="Rectangle 101">
                    <a:extLst>
                      <a:ext uri="{FF2B5EF4-FFF2-40B4-BE49-F238E27FC236}">
                        <a16:creationId xmlns:a16="http://schemas.microsoft.com/office/drawing/2014/main" id="{94927552-FF5B-4CC4-A7C5-8BDF07F4D104}"/>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3" name="Freeform 102">
                    <a:extLst>
                      <a:ext uri="{FF2B5EF4-FFF2-40B4-BE49-F238E27FC236}">
                        <a16:creationId xmlns:a16="http://schemas.microsoft.com/office/drawing/2014/main" id="{48EDFD21-C722-428E-A51E-0FBFC8CB976B}"/>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4" name="Rectangle 103">
                    <a:extLst>
                      <a:ext uri="{FF2B5EF4-FFF2-40B4-BE49-F238E27FC236}">
                        <a16:creationId xmlns:a16="http://schemas.microsoft.com/office/drawing/2014/main" id="{9ED22664-9CD9-4821-BC18-73C31C73D12E}"/>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5" name="Freeform 104">
                    <a:extLst>
                      <a:ext uri="{FF2B5EF4-FFF2-40B4-BE49-F238E27FC236}">
                        <a16:creationId xmlns:a16="http://schemas.microsoft.com/office/drawing/2014/main" id="{98AB6654-50CE-4FFF-886F-A04345211663}"/>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6" name="Rectangle 105">
                    <a:extLst>
                      <a:ext uri="{FF2B5EF4-FFF2-40B4-BE49-F238E27FC236}">
                        <a16:creationId xmlns:a16="http://schemas.microsoft.com/office/drawing/2014/main" id="{7DEE2A1C-C2E6-4747-960B-FB80F30AFD67}"/>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7" name="Freeform 106">
                    <a:extLst>
                      <a:ext uri="{FF2B5EF4-FFF2-40B4-BE49-F238E27FC236}">
                        <a16:creationId xmlns:a16="http://schemas.microsoft.com/office/drawing/2014/main" id="{1C076D19-F7BC-41FC-81CA-D5DC40F693F2}"/>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8" name="Oval 107">
                    <a:extLst>
                      <a:ext uri="{FF2B5EF4-FFF2-40B4-BE49-F238E27FC236}">
                        <a16:creationId xmlns:a16="http://schemas.microsoft.com/office/drawing/2014/main" id="{C29D436A-80BD-42FF-98DD-37F0FAE84C74}"/>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09" name="Freeform 108">
                    <a:extLst>
                      <a:ext uri="{FF2B5EF4-FFF2-40B4-BE49-F238E27FC236}">
                        <a16:creationId xmlns:a16="http://schemas.microsoft.com/office/drawing/2014/main" id="{15EB5834-BF9D-44A8-B2D1-6D4E9E3587CD}"/>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110" name="Rectangle 109">
                    <a:extLst>
                      <a:ext uri="{FF2B5EF4-FFF2-40B4-BE49-F238E27FC236}">
                        <a16:creationId xmlns:a16="http://schemas.microsoft.com/office/drawing/2014/main" id="{52D7B4C0-B2CB-40B7-9453-5CF7616FEA8C}"/>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97" name="Rectangle 96">
                  <a:extLst>
                    <a:ext uri="{FF2B5EF4-FFF2-40B4-BE49-F238E27FC236}">
                      <a16:creationId xmlns:a16="http://schemas.microsoft.com/office/drawing/2014/main" id="{2324DAC9-9686-4E10-B819-29829D127D72}"/>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C42E4A89-2D02-4011-8C24-B8CCE9CD1866}"/>
                  </a:ext>
                </a:extLst>
              </p:cNvPr>
              <p:cNvGrpSpPr>
                <a:grpSpLocks noChangeAspect="1"/>
              </p:cNvGrpSpPr>
              <p:nvPr/>
            </p:nvGrpSpPr>
            <p:grpSpPr>
              <a:xfrm>
                <a:off x="376148" y="3824882"/>
                <a:ext cx="291424" cy="464781"/>
                <a:chOff x="8822083" y="2100326"/>
                <a:chExt cx="914400" cy="1458337"/>
              </a:xfrm>
            </p:grpSpPr>
            <p:grpSp>
              <p:nvGrpSpPr>
                <p:cNvPr id="81" name="Group 80">
                  <a:extLst>
                    <a:ext uri="{FF2B5EF4-FFF2-40B4-BE49-F238E27FC236}">
                      <a16:creationId xmlns:a16="http://schemas.microsoft.com/office/drawing/2014/main" id="{14B25896-CD2A-4F48-96FE-A4B87B8C1B63}"/>
                    </a:ext>
                  </a:extLst>
                </p:cNvPr>
                <p:cNvGrpSpPr>
                  <a:grpSpLocks noChangeAspect="1"/>
                </p:cNvGrpSpPr>
                <p:nvPr/>
              </p:nvGrpSpPr>
              <p:grpSpPr bwMode="auto">
                <a:xfrm>
                  <a:off x="9068949" y="2230438"/>
                  <a:ext cx="530226" cy="1174751"/>
                  <a:chOff x="5855" y="1405"/>
                  <a:chExt cx="334" cy="740"/>
                </a:xfrm>
              </p:grpSpPr>
              <p:sp>
                <p:nvSpPr>
                  <p:cNvPr id="83" name="AutoShape 3">
                    <a:extLst>
                      <a:ext uri="{FF2B5EF4-FFF2-40B4-BE49-F238E27FC236}">
                        <a16:creationId xmlns:a16="http://schemas.microsoft.com/office/drawing/2014/main" id="{A4B7DF6E-D265-4269-AF4F-E23DB7F5904A}"/>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4" name="Freeform 83">
                    <a:extLst>
                      <a:ext uri="{FF2B5EF4-FFF2-40B4-BE49-F238E27FC236}">
                        <a16:creationId xmlns:a16="http://schemas.microsoft.com/office/drawing/2014/main" id="{CB43D82D-6B38-4C96-A946-55AFE40DEA05}"/>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5" name="Rectangle 84">
                    <a:extLst>
                      <a:ext uri="{FF2B5EF4-FFF2-40B4-BE49-F238E27FC236}">
                        <a16:creationId xmlns:a16="http://schemas.microsoft.com/office/drawing/2014/main" id="{4B859305-EE8A-4774-AFCE-731C463E2F1F}"/>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6" name="Freeform 85">
                    <a:extLst>
                      <a:ext uri="{FF2B5EF4-FFF2-40B4-BE49-F238E27FC236}">
                        <a16:creationId xmlns:a16="http://schemas.microsoft.com/office/drawing/2014/main" id="{69646D50-A0E6-4FEE-8496-7254AC98EAA6}"/>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7" name="Rectangle 86">
                    <a:extLst>
                      <a:ext uri="{FF2B5EF4-FFF2-40B4-BE49-F238E27FC236}">
                        <a16:creationId xmlns:a16="http://schemas.microsoft.com/office/drawing/2014/main" id="{06B965C7-9C23-42F7-B163-D87EC5F7E008}"/>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8" name="Freeform 87">
                    <a:extLst>
                      <a:ext uri="{FF2B5EF4-FFF2-40B4-BE49-F238E27FC236}">
                        <a16:creationId xmlns:a16="http://schemas.microsoft.com/office/drawing/2014/main" id="{786C7F9B-6AA0-4510-A0B1-A049A6EF613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9" name="Rectangle 88">
                    <a:extLst>
                      <a:ext uri="{FF2B5EF4-FFF2-40B4-BE49-F238E27FC236}">
                        <a16:creationId xmlns:a16="http://schemas.microsoft.com/office/drawing/2014/main" id="{398E04ED-0038-4876-A90A-1A02C547B7A1}"/>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0" name="Freeform 89">
                    <a:extLst>
                      <a:ext uri="{FF2B5EF4-FFF2-40B4-BE49-F238E27FC236}">
                        <a16:creationId xmlns:a16="http://schemas.microsoft.com/office/drawing/2014/main" id="{7D3B2109-E9C6-4FEC-AA7F-2A10DCACE30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1" name="Rectangle 90">
                    <a:extLst>
                      <a:ext uri="{FF2B5EF4-FFF2-40B4-BE49-F238E27FC236}">
                        <a16:creationId xmlns:a16="http://schemas.microsoft.com/office/drawing/2014/main" id="{03D14D2E-A771-4633-AFED-1A4D084A83C6}"/>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2" name="Freeform 91">
                    <a:extLst>
                      <a:ext uri="{FF2B5EF4-FFF2-40B4-BE49-F238E27FC236}">
                        <a16:creationId xmlns:a16="http://schemas.microsoft.com/office/drawing/2014/main" id="{E1594E4F-565B-4EA1-950E-552CC2EF050B}"/>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3" name="Oval 92">
                    <a:extLst>
                      <a:ext uri="{FF2B5EF4-FFF2-40B4-BE49-F238E27FC236}">
                        <a16:creationId xmlns:a16="http://schemas.microsoft.com/office/drawing/2014/main" id="{E4697FA7-0F3B-46B7-939C-A9C28A623B3B}"/>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4" name="Freeform 93">
                    <a:extLst>
                      <a:ext uri="{FF2B5EF4-FFF2-40B4-BE49-F238E27FC236}">
                        <a16:creationId xmlns:a16="http://schemas.microsoft.com/office/drawing/2014/main" id="{985AC575-A766-4483-BDE6-6BCE6C32BC4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95" name="Rectangle 94">
                    <a:extLst>
                      <a:ext uri="{FF2B5EF4-FFF2-40B4-BE49-F238E27FC236}">
                        <a16:creationId xmlns:a16="http://schemas.microsoft.com/office/drawing/2014/main" id="{6D8ACD03-CA2B-4D59-9D17-3961A36D9EE8}"/>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82" name="Rectangle 81">
                  <a:extLst>
                    <a:ext uri="{FF2B5EF4-FFF2-40B4-BE49-F238E27FC236}">
                      <a16:creationId xmlns:a16="http://schemas.microsoft.com/office/drawing/2014/main" id="{3E74C37E-8282-45D3-B90E-5BF4AE826BA7}"/>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FD17D5C2-C057-4DF3-93D7-8313FECD5C2C}"/>
                  </a:ext>
                </a:extLst>
              </p:cNvPr>
              <p:cNvGrpSpPr>
                <a:grpSpLocks noChangeAspect="1"/>
              </p:cNvGrpSpPr>
              <p:nvPr/>
            </p:nvGrpSpPr>
            <p:grpSpPr>
              <a:xfrm>
                <a:off x="476728" y="3863410"/>
                <a:ext cx="291424" cy="464781"/>
                <a:chOff x="8822083" y="2100326"/>
                <a:chExt cx="914400" cy="1458337"/>
              </a:xfrm>
            </p:grpSpPr>
            <p:grpSp>
              <p:nvGrpSpPr>
                <p:cNvPr id="66" name="Group 65">
                  <a:extLst>
                    <a:ext uri="{FF2B5EF4-FFF2-40B4-BE49-F238E27FC236}">
                      <a16:creationId xmlns:a16="http://schemas.microsoft.com/office/drawing/2014/main" id="{08C8D35D-6BC8-4578-9398-9E97BBFFBEA7}"/>
                    </a:ext>
                  </a:extLst>
                </p:cNvPr>
                <p:cNvGrpSpPr>
                  <a:grpSpLocks noChangeAspect="1"/>
                </p:cNvGrpSpPr>
                <p:nvPr/>
              </p:nvGrpSpPr>
              <p:grpSpPr bwMode="auto">
                <a:xfrm>
                  <a:off x="9068949" y="2230438"/>
                  <a:ext cx="530226" cy="1174751"/>
                  <a:chOff x="5855" y="1405"/>
                  <a:chExt cx="334" cy="740"/>
                </a:xfrm>
              </p:grpSpPr>
              <p:sp>
                <p:nvSpPr>
                  <p:cNvPr id="68" name="AutoShape 3">
                    <a:extLst>
                      <a:ext uri="{FF2B5EF4-FFF2-40B4-BE49-F238E27FC236}">
                        <a16:creationId xmlns:a16="http://schemas.microsoft.com/office/drawing/2014/main" id="{23747F82-57EC-4C86-AF71-F0651FE5CF91}"/>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9" name="Freeform 68">
                    <a:extLst>
                      <a:ext uri="{FF2B5EF4-FFF2-40B4-BE49-F238E27FC236}">
                        <a16:creationId xmlns:a16="http://schemas.microsoft.com/office/drawing/2014/main" id="{023A3BE8-F01B-41DD-9C63-D2D080087D99}"/>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0" name="Rectangle 69">
                    <a:extLst>
                      <a:ext uri="{FF2B5EF4-FFF2-40B4-BE49-F238E27FC236}">
                        <a16:creationId xmlns:a16="http://schemas.microsoft.com/office/drawing/2014/main" id="{2EE10006-1D94-47FB-A918-8D268D67ADB9}"/>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1" name="Freeform 70">
                    <a:extLst>
                      <a:ext uri="{FF2B5EF4-FFF2-40B4-BE49-F238E27FC236}">
                        <a16:creationId xmlns:a16="http://schemas.microsoft.com/office/drawing/2014/main" id="{79DBEE82-0364-481E-9153-E9E1C4797DEE}"/>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2" name="Rectangle 71">
                    <a:extLst>
                      <a:ext uri="{FF2B5EF4-FFF2-40B4-BE49-F238E27FC236}">
                        <a16:creationId xmlns:a16="http://schemas.microsoft.com/office/drawing/2014/main" id="{DAFD3B0E-7390-4A34-8344-DF429AC4CC51}"/>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3" name="Freeform 72">
                    <a:extLst>
                      <a:ext uri="{FF2B5EF4-FFF2-40B4-BE49-F238E27FC236}">
                        <a16:creationId xmlns:a16="http://schemas.microsoft.com/office/drawing/2014/main" id="{E24746C4-123B-4CEF-A393-615234B7C3C9}"/>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4" name="Rectangle 73">
                    <a:extLst>
                      <a:ext uri="{FF2B5EF4-FFF2-40B4-BE49-F238E27FC236}">
                        <a16:creationId xmlns:a16="http://schemas.microsoft.com/office/drawing/2014/main" id="{B8B43E86-63F0-4F41-8C53-F18046E6D044}"/>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5" name="Freeform 74">
                    <a:extLst>
                      <a:ext uri="{FF2B5EF4-FFF2-40B4-BE49-F238E27FC236}">
                        <a16:creationId xmlns:a16="http://schemas.microsoft.com/office/drawing/2014/main" id="{23991DE6-71B4-4166-9E45-6178E687FBE7}"/>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6" name="Rectangle 75">
                    <a:extLst>
                      <a:ext uri="{FF2B5EF4-FFF2-40B4-BE49-F238E27FC236}">
                        <a16:creationId xmlns:a16="http://schemas.microsoft.com/office/drawing/2014/main" id="{13FB196B-3070-4807-811A-EABEE3DB13AF}"/>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7" name="Freeform 76">
                    <a:extLst>
                      <a:ext uri="{FF2B5EF4-FFF2-40B4-BE49-F238E27FC236}">
                        <a16:creationId xmlns:a16="http://schemas.microsoft.com/office/drawing/2014/main" id="{114749B9-E77C-45AF-ADDB-865B20458625}"/>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8" name="Oval 77">
                    <a:extLst>
                      <a:ext uri="{FF2B5EF4-FFF2-40B4-BE49-F238E27FC236}">
                        <a16:creationId xmlns:a16="http://schemas.microsoft.com/office/drawing/2014/main" id="{FDC271E9-6B14-4899-9B24-6B0B50A0879D}"/>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79" name="Freeform 78">
                    <a:extLst>
                      <a:ext uri="{FF2B5EF4-FFF2-40B4-BE49-F238E27FC236}">
                        <a16:creationId xmlns:a16="http://schemas.microsoft.com/office/drawing/2014/main" id="{A0AEA3C6-0A93-4680-89E1-AC9834DE7657}"/>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80" name="Rectangle 79">
                    <a:extLst>
                      <a:ext uri="{FF2B5EF4-FFF2-40B4-BE49-F238E27FC236}">
                        <a16:creationId xmlns:a16="http://schemas.microsoft.com/office/drawing/2014/main" id="{94B97427-264E-4043-9904-D1ABC05F379C}"/>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67" name="Rectangle 66">
                  <a:extLst>
                    <a:ext uri="{FF2B5EF4-FFF2-40B4-BE49-F238E27FC236}">
                      <a16:creationId xmlns:a16="http://schemas.microsoft.com/office/drawing/2014/main" id="{D74CC5DC-4288-460A-A69A-D30BD6544826}"/>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4C95E42-3DAF-482D-89AA-9A5B5A534027}"/>
                  </a:ext>
                </a:extLst>
              </p:cNvPr>
              <p:cNvGrpSpPr>
                <a:grpSpLocks noChangeAspect="1"/>
              </p:cNvGrpSpPr>
              <p:nvPr/>
            </p:nvGrpSpPr>
            <p:grpSpPr>
              <a:xfrm>
                <a:off x="551305" y="3888260"/>
                <a:ext cx="291424" cy="464781"/>
                <a:chOff x="8822083" y="2100326"/>
                <a:chExt cx="914400" cy="1458337"/>
              </a:xfrm>
            </p:grpSpPr>
            <p:grpSp>
              <p:nvGrpSpPr>
                <p:cNvPr id="51" name="Group 50">
                  <a:extLst>
                    <a:ext uri="{FF2B5EF4-FFF2-40B4-BE49-F238E27FC236}">
                      <a16:creationId xmlns:a16="http://schemas.microsoft.com/office/drawing/2014/main" id="{F61803B5-7990-46CB-8D4A-167629513820}"/>
                    </a:ext>
                  </a:extLst>
                </p:cNvPr>
                <p:cNvGrpSpPr>
                  <a:grpSpLocks noChangeAspect="1"/>
                </p:cNvGrpSpPr>
                <p:nvPr/>
              </p:nvGrpSpPr>
              <p:grpSpPr bwMode="auto">
                <a:xfrm>
                  <a:off x="9068949" y="2230438"/>
                  <a:ext cx="530226" cy="1174751"/>
                  <a:chOff x="5855" y="1405"/>
                  <a:chExt cx="334" cy="740"/>
                </a:xfrm>
              </p:grpSpPr>
              <p:sp>
                <p:nvSpPr>
                  <p:cNvPr id="53" name="AutoShape 3">
                    <a:extLst>
                      <a:ext uri="{FF2B5EF4-FFF2-40B4-BE49-F238E27FC236}">
                        <a16:creationId xmlns:a16="http://schemas.microsoft.com/office/drawing/2014/main" id="{F0556952-485A-4DEB-9C2E-5DD5F63C1DE7}"/>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54" name="Freeform 53">
                    <a:extLst>
                      <a:ext uri="{FF2B5EF4-FFF2-40B4-BE49-F238E27FC236}">
                        <a16:creationId xmlns:a16="http://schemas.microsoft.com/office/drawing/2014/main" id="{3E13F4CF-CF07-4922-8CA2-ECEFD566A869}"/>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55" name="Rectangle 54">
                    <a:extLst>
                      <a:ext uri="{FF2B5EF4-FFF2-40B4-BE49-F238E27FC236}">
                        <a16:creationId xmlns:a16="http://schemas.microsoft.com/office/drawing/2014/main" id="{2C15C562-7996-4816-8B5D-A4BC1F4391C1}"/>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56" name="Freeform 55">
                    <a:extLst>
                      <a:ext uri="{FF2B5EF4-FFF2-40B4-BE49-F238E27FC236}">
                        <a16:creationId xmlns:a16="http://schemas.microsoft.com/office/drawing/2014/main" id="{E59075B9-BE72-498E-BA4E-736C4BD1A801}"/>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57" name="Rectangle 56">
                    <a:extLst>
                      <a:ext uri="{FF2B5EF4-FFF2-40B4-BE49-F238E27FC236}">
                        <a16:creationId xmlns:a16="http://schemas.microsoft.com/office/drawing/2014/main" id="{5EC25511-1F97-4058-952E-9CFCFC6F29DE}"/>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58" name="Freeform 57">
                    <a:extLst>
                      <a:ext uri="{FF2B5EF4-FFF2-40B4-BE49-F238E27FC236}">
                        <a16:creationId xmlns:a16="http://schemas.microsoft.com/office/drawing/2014/main" id="{1D731984-B4B8-475F-ADC5-AAC45176613D}"/>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59" name="Rectangle 58">
                    <a:extLst>
                      <a:ext uri="{FF2B5EF4-FFF2-40B4-BE49-F238E27FC236}">
                        <a16:creationId xmlns:a16="http://schemas.microsoft.com/office/drawing/2014/main" id="{8894CAF9-05FA-4A03-88BA-EB86F07CE6D8}"/>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0" name="Freeform 59">
                    <a:extLst>
                      <a:ext uri="{FF2B5EF4-FFF2-40B4-BE49-F238E27FC236}">
                        <a16:creationId xmlns:a16="http://schemas.microsoft.com/office/drawing/2014/main" id="{7AFA6796-C972-4C9A-87EB-D1C5460FA705}"/>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1" name="Rectangle 60">
                    <a:extLst>
                      <a:ext uri="{FF2B5EF4-FFF2-40B4-BE49-F238E27FC236}">
                        <a16:creationId xmlns:a16="http://schemas.microsoft.com/office/drawing/2014/main" id="{E6670E48-F93F-49B2-8808-2B461E61A878}"/>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2" name="Freeform 61">
                    <a:extLst>
                      <a:ext uri="{FF2B5EF4-FFF2-40B4-BE49-F238E27FC236}">
                        <a16:creationId xmlns:a16="http://schemas.microsoft.com/office/drawing/2014/main" id="{CC82C629-ADF0-4C09-9AC5-05408ED9B924}"/>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3" name="Oval 62">
                    <a:extLst>
                      <a:ext uri="{FF2B5EF4-FFF2-40B4-BE49-F238E27FC236}">
                        <a16:creationId xmlns:a16="http://schemas.microsoft.com/office/drawing/2014/main" id="{25843DCB-761A-427B-BE8E-A0A40D80A26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4" name="Freeform 63">
                    <a:extLst>
                      <a:ext uri="{FF2B5EF4-FFF2-40B4-BE49-F238E27FC236}">
                        <a16:creationId xmlns:a16="http://schemas.microsoft.com/office/drawing/2014/main" id="{A435DA13-D8C2-463A-806B-E2D941ED8BE3}"/>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sp>
                <p:nvSpPr>
                  <p:cNvPr id="65" name="Rectangle 64">
                    <a:extLst>
                      <a:ext uri="{FF2B5EF4-FFF2-40B4-BE49-F238E27FC236}">
                        <a16:creationId xmlns:a16="http://schemas.microsoft.com/office/drawing/2014/main" id="{26DBD8F7-7D16-4171-B32B-4CE9F8525477}"/>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b="0" dirty="0">
                      <a:solidFill>
                        <a:srgbClr val="000000"/>
                      </a:solidFill>
                    </a:endParaRPr>
                  </a:p>
                </p:txBody>
              </p:sp>
            </p:grpSp>
            <p:sp>
              <p:nvSpPr>
                <p:cNvPr id="52" name="Rectangle 51">
                  <a:extLst>
                    <a:ext uri="{FF2B5EF4-FFF2-40B4-BE49-F238E27FC236}">
                      <a16:creationId xmlns:a16="http://schemas.microsoft.com/office/drawing/2014/main" id="{082490F1-F8C0-490D-A944-3241AA46ED03}"/>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b="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grpSp>
    </p:spTree>
    <p:custDataLst>
      <p:tags r:id="rId1"/>
    </p:custDataLst>
    <p:extLst>
      <p:ext uri="{BB962C8B-B14F-4D97-AF65-F5344CB8AC3E}">
        <p14:creationId xmlns:p14="http://schemas.microsoft.com/office/powerpoint/2010/main" val="3869544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Azure Site Recovery</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Choose scenario:</a:t>
            </a:r>
            <a:endParaRPr lang="en-CA" sz="2000" dirty="0">
              <a:solidFill>
                <a:srgbClr val="000000"/>
              </a:solidFill>
            </a:endParaRPr>
          </a:p>
          <a:p>
            <a:pPr lvl="1"/>
            <a:r>
              <a:rPr lang="en-US" sz="1600" dirty="0">
                <a:solidFill>
                  <a:srgbClr val="000000"/>
                </a:solidFill>
              </a:rPr>
              <a:t>Replicating Hyper-V VMs to Azure with VMM</a:t>
            </a:r>
            <a:endParaRPr lang="en-CA" sz="1600" dirty="0">
              <a:solidFill>
                <a:srgbClr val="000000"/>
              </a:solidFill>
            </a:endParaRPr>
          </a:p>
          <a:p>
            <a:pPr lvl="1"/>
            <a:r>
              <a:rPr lang="en-US" sz="1600" dirty="0">
                <a:solidFill>
                  <a:srgbClr val="000000"/>
                </a:solidFill>
              </a:rPr>
              <a:t>Replicating Hyper-V VMs to Azure without VMM</a:t>
            </a:r>
            <a:endParaRPr lang="en-CA" sz="1600" dirty="0">
              <a:solidFill>
                <a:srgbClr val="000000"/>
              </a:solidFill>
            </a:endParaRPr>
          </a:p>
          <a:p>
            <a:pPr lvl="1"/>
            <a:r>
              <a:rPr lang="en-US" sz="1600" dirty="0">
                <a:solidFill>
                  <a:srgbClr val="000000"/>
                </a:solidFill>
              </a:rPr>
              <a:t>Replicate VMware virtual machines and physical servers to Azure</a:t>
            </a:r>
            <a:endParaRPr lang="en-CA" sz="1600" dirty="0">
              <a:solidFill>
                <a:srgbClr val="000000"/>
              </a:solidFill>
            </a:endParaRPr>
          </a:p>
          <a:p>
            <a:pPr lvl="1"/>
            <a:r>
              <a:rPr lang="en-US" sz="1600" dirty="0">
                <a:solidFill>
                  <a:srgbClr val="000000"/>
                </a:solidFill>
              </a:rPr>
              <a:t>Replicate Hyper-V VMs to a secondary datacenter</a:t>
            </a:r>
            <a:endParaRPr lang="en-CA" sz="1600" dirty="0">
              <a:solidFill>
                <a:srgbClr val="000000"/>
              </a:solidFill>
            </a:endParaRPr>
          </a:p>
          <a:p>
            <a:pPr lvl="1"/>
            <a:r>
              <a:rPr lang="en-US" sz="1600" dirty="0">
                <a:solidFill>
                  <a:srgbClr val="000000"/>
                </a:solidFill>
              </a:rPr>
              <a:t>Replicate Hyper-V VMs to a secondary datacenter with SAN replication</a:t>
            </a:r>
            <a:endParaRPr lang="en-CA" sz="1600" dirty="0">
              <a:solidFill>
                <a:srgbClr val="000000"/>
              </a:solidFill>
            </a:endParaRPr>
          </a:p>
          <a:p>
            <a:pPr lvl="1"/>
            <a:r>
              <a:rPr lang="en-US" sz="1600" dirty="0">
                <a:solidFill>
                  <a:srgbClr val="000000"/>
                </a:solidFill>
              </a:rPr>
              <a:t>Replicate between on-premises physical servers or VMware virtual machines in primary and secondary datacenters</a:t>
            </a:r>
          </a:p>
          <a:p>
            <a:pPr lvl="1"/>
            <a:r>
              <a:rPr lang="en-US" sz="1600" dirty="0">
                <a:solidFill>
                  <a:srgbClr val="000000"/>
                </a:solidFill>
              </a:rPr>
              <a:t>Replicate Azure VMs between Azure regions</a:t>
            </a:r>
          </a:p>
          <a:p>
            <a:r>
              <a:rPr lang="en-US" sz="2000" dirty="0">
                <a:solidFill>
                  <a:srgbClr val="000000"/>
                </a:solidFill>
              </a:rPr>
              <a:t> Plan capacity:</a:t>
            </a:r>
            <a:endParaRPr lang="en-CA" sz="2000" dirty="0">
              <a:solidFill>
                <a:srgbClr val="000000"/>
              </a:solidFill>
            </a:endParaRPr>
          </a:p>
          <a:p>
            <a:pPr lvl="1"/>
            <a:r>
              <a:rPr lang="en-US" sz="1600" dirty="0">
                <a:solidFill>
                  <a:srgbClr val="000000"/>
                </a:solidFill>
              </a:rPr>
              <a:t>Azure Site Recovery Capacity Planner </a:t>
            </a:r>
            <a:endParaRPr lang="en-CA" sz="1600" dirty="0">
              <a:solidFill>
                <a:srgbClr val="000000"/>
              </a:solidFill>
            </a:endParaRPr>
          </a:p>
          <a:p>
            <a:pPr lvl="1"/>
            <a:r>
              <a:rPr lang="en-US" sz="1600" dirty="0">
                <a:solidFill>
                  <a:srgbClr val="000000"/>
                </a:solidFill>
              </a:rPr>
              <a:t>Hyper-V capacity planning tool </a:t>
            </a:r>
            <a:endParaRPr lang="en-CA" sz="1600" dirty="0">
              <a:solidFill>
                <a:srgbClr val="000000"/>
              </a:solidFill>
            </a:endParaRPr>
          </a:p>
          <a:p>
            <a:pPr lvl="1"/>
            <a:r>
              <a:rPr lang="en-US" sz="1600" dirty="0">
                <a:solidFill>
                  <a:srgbClr val="000000"/>
                </a:solidFill>
              </a:rPr>
              <a:t>vSphere capacity planning appliance</a:t>
            </a:r>
            <a:endParaRPr lang="en-CA" sz="1600" dirty="0">
              <a:solidFill>
                <a:srgbClr val="000000"/>
              </a:solidFill>
            </a:endParaRPr>
          </a:p>
          <a:p>
            <a:r>
              <a:rPr lang="en-US" sz="2000" dirty="0">
                <a:solidFill>
                  <a:srgbClr val="000000"/>
                </a:solidFill>
              </a:rPr>
              <a:t>Identify supported workloads</a:t>
            </a:r>
            <a:endParaRPr lang="en-CA" sz="2000" dirty="0">
              <a:solidFill>
                <a:srgbClr val="000000"/>
              </a:solidFill>
            </a:endParaRPr>
          </a:p>
          <a:p>
            <a:endParaRPr lang="en-US" sz="2000" dirty="0">
              <a:solidFill>
                <a:srgbClr val="000000"/>
              </a:solidFill>
            </a:endParaRPr>
          </a:p>
        </p:txBody>
      </p:sp>
    </p:spTree>
    <p:custDataLst>
      <p:tags r:id="rId1"/>
    </p:custDataLst>
    <p:extLst>
      <p:ext uri="{BB962C8B-B14F-4D97-AF65-F5344CB8AC3E}">
        <p14:creationId xmlns:p14="http://schemas.microsoft.com/office/powerpoint/2010/main" val="791490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Azure Site Recovery</a:t>
            </a:r>
          </a:p>
        </p:txBody>
      </p:sp>
      <p:pic>
        <p:nvPicPr>
          <p:cNvPr id="4" name="Picture 3" descr="Illustration depicting one of several possible scenarios that Azure Site Recovery supports. In this case, an on-premises Microsoft System Center Virtual Machine Manager deployment replicates to Azure.&#10;&#10;"/>
          <p:cNvPicPr>
            <a:picLocks noChangeAspect="1"/>
          </p:cNvPicPr>
          <p:nvPr/>
        </p:nvPicPr>
        <p:blipFill>
          <a:blip r:embed="rId4"/>
          <a:stretch>
            <a:fillRect/>
          </a:stretch>
        </p:blipFill>
        <p:spPr>
          <a:xfrm>
            <a:off x="1855865" y="1295401"/>
            <a:ext cx="8480271" cy="4694327"/>
          </a:xfrm>
          <a:prstGeom prst="rect">
            <a:avLst/>
          </a:prstGeom>
        </p:spPr>
      </p:pic>
    </p:spTree>
    <p:custDataLst>
      <p:tags r:id="rId1"/>
    </p:custDataLst>
    <p:extLst>
      <p:ext uri="{BB962C8B-B14F-4D97-AF65-F5344CB8AC3E}">
        <p14:creationId xmlns:p14="http://schemas.microsoft.com/office/powerpoint/2010/main" val="705828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pPr>
              <a:lnSpc>
                <a:spcPct val="115000"/>
              </a:lnSpc>
              <a:spcAft>
                <a:spcPts val="1000"/>
              </a:spcAft>
            </a:pPr>
            <a:r>
              <a:rPr lang="en-GB" sz="2800" dirty="0">
                <a:latin typeface="Arial"/>
                <a:ea typeface="Calibri"/>
                <a:cs typeface="Times New Roman"/>
                <a:hlinkClick r:id="rId3"/>
              </a:rPr>
              <a:t>https://github.com/MicrosoftLearning/20533-ImplementingMicrosoftAzureInfrastructureSolutions/blob/master/Instructions/20533D_LAB_06.md</a:t>
            </a:r>
            <a:endParaRPr lang="en-GB" sz="2800" dirty="0">
              <a:latin typeface="Arial"/>
              <a:ea typeface="Calibri"/>
              <a:cs typeface="Times New Roman"/>
            </a:endParaRPr>
          </a:p>
          <a:p>
            <a:pPr>
              <a:lnSpc>
                <a:spcPct val="115000"/>
              </a:lnSpc>
              <a:spcAft>
                <a:spcPts val="1000"/>
              </a:spcAft>
            </a:pPr>
            <a:endParaRPr lang="en-GB" sz="2800" dirty="0">
              <a:latin typeface="Arial"/>
              <a:ea typeface="Calibri"/>
              <a:cs typeface="Times New Roman"/>
            </a:endParaRPr>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Estimated Time: </a:t>
            </a:r>
            <a:r>
              <a:rPr lang="en-GB" sz="2800" dirty="0">
                <a:solidFill>
                  <a:srgbClr val="000000"/>
                </a:solidFill>
                <a:latin typeface="Segoe UI"/>
              </a:rPr>
              <a:t>6</a:t>
            </a:r>
            <a:r>
              <a:rPr kumimoji="0" lang="en-GB" sz="2800" b="0" i="0" u="none" strike="noStrike" kern="1200" cap="none" spc="0" normalizeH="0" baseline="0" noProof="0" dirty="0">
                <a:ln>
                  <a:noFill/>
                </a:ln>
                <a:solidFill>
                  <a:srgbClr val="000000"/>
                </a:solidFill>
                <a:effectLst/>
                <a:uLnTx/>
                <a:uFillTx/>
                <a:latin typeface="Segoe UI"/>
                <a:ea typeface="+mn-ea"/>
                <a:cs typeface="+mn-cs"/>
              </a:rPr>
              <a:t>0 minutes</a:t>
            </a:r>
          </a:p>
        </p:txBody>
      </p:sp>
    </p:spTree>
    <p:extLst>
      <p:ext uri="{BB962C8B-B14F-4D97-AF65-F5344CB8AC3E}">
        <p14:creationId xmlns:p14="http://schemas.microsoft.com/office/powerpoint/2010/main" val="2798752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Active Directory in Azure</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64274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of Azure AD</a:t>
            </a:r>
            <a:endParaRPr lang="en-GB" dirty="0"/>
          </a:p>
        </p:txBody>
      </p:sp>
      <p:sp>
        <p:nvSpPr>
          <p:cNvPr id="3" name="Text Placeholder 2"/>
          <p:cNvSpPr>
            <a:spLocks noGrp="1"/>
          </p:cNvSpPr>
          <p:nvPr>
            <p:ph type="body" idx="1"/>
          </p:nvPr>
        </p:nvSpPr>
        <p:spPr/>
        <p:txBody>
          <a:bodyPr/>
          <a:lstStyle/>
          <a:p>
            <a:r>
              <a:rPr lang="en-IN" dirty="0"/>
              <a:t>What is AD DS?
Implementing AD DS in Azure
Overview of Azure AD
Active Directory synchronization and Azure AD
Demonstration: Creating and managing an Azure AD tenant
AD FS and Azure AD</a:t>
            </a:r>
            <a:endParaRPr lang="en-GB" dirty="0"/>
          </a:p>
        </p:txBody>
      </p:sp>
    </p:spTree>
    <p:custDataLst>
      <p:tags r:id="rId1"/>
    </p:custDataLst>
    <p:extLst>
      <p:ext uri="{BB962C8B-B14F-4D97-AF65-F5344CB8AC3E}">
        <p14:creationId xmlns:p14="http://schemas.microsoft.com/office/powerpoint/2010/main" val="3118153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AD DS?</a:t>
            </a:r>
          </a:p>
        </p:txBody>
      </p:sp>
      <p:sp>
        <p:nvSpPr>
          <p:cNvPr id="6" name="Content Placeholder 2"/>
          <p:cNvSpPr txBox="1">
            <a:spLocks/>
          </p:cNvSpPr>
          <p:nvPr/>
        </p:nvSpPr>
        <p:spPr bwMode="auto">
          <a:xfrm>
            <a:off x="1982788" y="1106181"/>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Serves as a core infrastructure component</a:t>
            </a:r>
          </a:p>
          <a:p>
            <a:r>
              <a:rPr lang="en-US" sz="2400" kern="0" dirty="0">
                <a:solidFill>
                  <a:srgbClr val="000000"/>
                </a:solidFill>
              </a:rPr>
              <a:t>Authenticates and authorizes domain users, computers, and Active Directory–aware applications</a:t>
            </a:r>
          </a:p>
          <a:p>
            <a:r>
              <a:rPr lang="en-CA" sz="2400" dirty="0">
                <a:solidFill>
                  <a:srgbClr val="000000"/>
                </a:solidFill>
              </a:rPr>
              <a:t>Stores management data that you can use to control user and computer settings by using Group Policy Objects (GPOs)</a:t>
            </a:r>
          </a:p>
          <a:p>
            <a:r>
              <a:rPr lang="en-CA" sz="2400" dirty="0">
                <a:solidFill>
                  <a:srgbClr val="000000"/>
                </a:solidFill>
              </a:rPr>
              <a:t>Relies on a secure channel with domain member computers established through domain join</a:t>
            </a:r>
          </a:p>
          <a:p>
            <a:r>
              <a:rPr lang="en-CA" sz="2400" dirty="0">
                <a:solidFill>
                  <a:srgbClr val="000000"/>
                </a:solidFill>
              </a:rPr>
              <a:t>Organizes objects into a customizable hierarchy</a:t>
            </a:r>
          </a:p>
          <a:p>
            <a:r>
              <a:rPr lang="en-CA" sz="2400" dirty="0">
                <a:solidFill>
                  <a:srgbClr val="000000"/>
                </a:solidFill>
              </a:rPr>
              <a:t>Extends the scope of authentication and authorization by using forests and trust relationships</a:t>
            </a:r>
          </a:p>
          <a:p>
            <a:endParaRPr lang="en-CA" sz="2400" dirty="0">
              <a:solidFill>
                <a:srgbClr val="000000"/>
              </a:solidFill>
            </a:endParaRPr>
          </a:p>
          <a:p>
            <a:endParaRPr lang="en-CA" sz="240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p:txBody>
      </p:sp>
    </p:spTree>
    <p:custDataLst>
      <p:tags r:id="rId1"/>
    </p:custDataLst>
    <p:extLst>
      <p:ext uri="{BB962C8B-B14F-4D97-AF65-F5344CB8AC3E}">
        <p14:creationId xmlns:p14="http://schemas.microsoft.com/office/powerpoint/2010/main" val="2277523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Implementing AD DS in Azure</a:t>
            </a:r>
            <a:endParaRPr lang="en-GB" dirty="0"/>
          </a:p>
        </p:txBody>
      </p:sp>
      <p:sp>
        <p:nvSpPr>
          <p:cNvPr id="4" name="Content Placeholder 2"/>
          <p:cNvSpPr>
            <a:spLocks noGrp="1"/>
          </p:cNvSpPr>
          <p:nvPr/>
        </p:nvSpPr>
        <p:spPr bwMode="auto">
          <a:xfrm>
            <a:off x="1982788" y="1021215"/>
            <a:ext cx="8417583"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AD DS was designed for on-premises deployments:</a:t>
            </a:r>
          </a:p>
          <a:p>
            <a:pPr lvl="1"/>
            <a:r>
              <a:rPr lang="en-US" sz="2000" dirty="0">
                <a:solidFill>
                  <a:srgbClr val="000000"/>
                </a:solidFill>
              </a:rPr>
              <a:t>Single-tenant by design</a:t>
            </a:r>
          </a:p>
          <a:p>
            <a:pPr lvl="1"/>
            <a:r>
              <a:rPr lang="en-US" sz="2000" dirty="0">
                <a:solidFill>
                  <a:srgbClr val="000000"/>
                </a:solidFill>
              </a:rPr>
              <a:t>Relies on protocols not suited for Internet communication</a:t>
            </a:r>
          </a:p>
          <a:p>
            <a:pPr lvl="1"/>
            <a:r>
              <a:rPr lang="en-US" sz="2000" dirty="0">
                <a:solidFill>
                  <a:srgbClr val="000000"/>
                </a:solidFill>
              </a:rPr>
              <a:t>Requires domain-joined computers to deliver full functionality</a:t>
            </a:r>
          </a:p>
          <a:p>
            <a:r>
              <a:rPr lang="en-US" sz="2400" dirty="0">
                <a:solidFill>
                  <a:srgbClr val="000000"/>
                </a:solidFill>
              </a:rPr>
              <a:t>You can install AD DS domain controllers in Azure virtual machines to:</a:t>
            </a:r>
          </a:p>
          <a:p>
            <a:pPr lvl="1"/>
            <a:r>
              <a:rPr lang="en-US" sz="2000" dirty="0">
                <a:solidFill>
                  <a:srgbClr val="000000"/>
                </a:solidFill>
              </a:rPr>
              <a:t>Utilize an AD DS domain that you manage</a:t>
            </a:r>
          </a:p>
          <a:p>
            <a:pPr lvl="1"/>
            <a:r>
              <a:rPr lang="en-US" sz="2000" dirty="0">
                <a:solidFill>
                  <a:srgbClr val="000000"/>
                </a:solidFill>
              </a:rPr>
              <a:t>Utilize a separate AD DS or your on-premises AD DS</a:t>
            </a:r>
          </a:p>
          <a:p>
            <a:r>
              <a:rPr lang="en-US" sz="2400" dirty="0">
                <a:solidFill>
                  <a:srgbClr val="000000"/>
                </a:solidFill>
              </a:rPr>
              <a:t>You can implement Azure AD DS to:</a:t>
            </a:r>
          </a:p>
          <a:p>
            <a:pPr lvl="1"/>
            <a:r>
              <a:rPr lang="en-US" sz="2000" dirty="0">
                <a:solidFill>
                  <a:srgbClr val="000000"/>
                </a:solidFill>
              </a:rPr>
              <a:t>Utilize a separate AD DS domain that is a managed service</a:t>
            </a:r>
          </a:p>
          <a:p>
            <a:pPr lvl="1"/>
            <a:r>
              <a:rPr lang="en-US" sz="2000" dirty="0">
                <a:solidFill>
                  <a:srgbClr val="000000"/>
                </a:solidFill>
              </a:rPr>
              <a:t>Synchronize with Azure AD and, optionally, with on-premises AD DS</a:t>
            </a:r>
          </a:p>
          <a:p>
            <a:r>
              <a:rPr lang="en-US" sz="2400" dirty="0">
                <a:solidFill>
                  <a:srgbClr val="000000"/>
                </a:solidFill>
              </a:rPr>
              <a:t>You can leverage AD DS to authenticate and authorize mobile devices and cloud-based services</a:t>
            </a:r>
          </a:p>
        </p:txBody>
      </p:sp>
    </p:spTree>
    <p:custDataLst>
      <p:tags r:id="rId1"/>
    </p:custDataLst>
    <p:extLst>
      <p:ext uri="{BB962C8B-B14F-4D97-AF65-F5344CB8AC3E}">
        <p14:creationId xmlns:p14="http://schemas.microsoft.com/office/powerpoint/2010/main" val="756320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Azure AD</a:t>
            </a:r>
          </a:p>
        </p:txBody>
      </p:sp>
      <p:sp>
        <p:nvSpPr>
          <p:cNvPr id="4" name="Content Placeholder 2"/>
          <p:cNvSpPr>
            <a:spLocks noGrp="1"/>
          </p:cNvSpPr>
          <p:nvPr/>
        </p:nvSpPr>
        <p:spPr bwMode="auto">
          <a:xfrm>
            <a:off x="1982788" y="908664"/>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Microsoft-managed </a:t>
            </a:r>
          </a:p>
          <a:p>
            <a:r>
              <a:rPr lang="en-US" dirty="0">
                <a:solidFill>
                  <a:srgbClr val="000000"/>
                </a:solidFill>
              </a:rPr>
              <a:t>A platform as a service offering:</a:t>
            </a:r>
          </a:p>
          <a:p>
            <a:pPr marL="457200" lvl="2"/>
            <a:r>
              <a:rPr lang="en-US" dirty="0">
                <a:solidFill>
                  <a:srgbClr val="000000"/>
                </a:solidFill>
              </a:rPr>
              <a:t>Three service and pricing tiers (Free, Basic, Premium P1 and P2)</a:t>
            </a:r>
          </a:p>
          <a:p>
            <a:r>
              <a:rPr lang="en-US" dirty="0">
                <a:solidFill>
                  <a:srgbClr val="000000"/>
                </a:solidFill>
              </a:rPr>
              <a:t>Multi-tenant by design</a:t>
            </a:r>
          </a:p>
          <a:p>
            <a:r>
              <a:rPr lang="en-US" dirty="0">
                <a:solidFill>
                  <a:srgbClr val="000000"/>
                </a:solidFill>
              </a:rPr>
              <a:t>Relies on Internet-friendly protocols</a:t>
            </a:r>
          </a:p>
          <a:p>
            <a:r>
              <a:rPr lang="en-US" dirty="0">
                <a:solidFill>
                  <a:srgbClr val="000000"/>
                </a:solidFill>
              </a:rPr>
              <a:t>Supports users, groups, applications, and devices</a:t>
            </a:r>
          </a:p>
          <a:p>
            <a:r>
              <a:rPr lang="en-US" dirty="0">
                <a:solidFill>
                  <a:srgbClr val="000000"/>
                </a:solidFill>
              </a:rPr>
              <a:t>No organizational units or computer objects</a:t>
            </a:r>
          </a:p>
          <a:p>
            <a:r>
              <a:rPr lang="en-US" dirty="0">
                <a:solidFill>
                  <a:srgbClr val="000000"/>
                </a:solidFill>
              </a:rPr>
              <a:t>Does not support Group Policy-based management:</a:t>
            </a:r>
          </a:p>
          <a:p>
            <a:pPr marL="457200" lvl="2"/>
            <a:r>
              <a:rPr lang="en-US" dirty="0">
                <a:solidFill>
                  <a:srgbClr val="000000"/>
                </a:solidFill>
              </a:rPr>
              <a:t>Consider using an MDM solution (such as Microsoft Intune)</a:t>
            </a:r>
          </a:p>
          <a:p>
            <a:r>
              <a:rPr lang="en-US" dirty="0">
                <a:solidFill>
                  <a:srgbClr val="000000"/>
                </a:solidFill>
              </a:rPr>
              <a:t>No support for forests or trust relationships:</a:t>
            </a:r>
          </a:p>
          <a:p>
            <a:pPr marL="457200" lvl="2"/>
            <a:r>
              <a:rPr lang="en-US" dirty="0">
                <a:solidFill>
                  <a:srgbClr val="000000"/>
                </a:solidFill>
              </a:rPr>
              <a:t>Relies on federations to extend scope of authentication</a:t>
            </a:r>
          </a:p>
          <a:p>
            <a:endParaRPr lang="en-US" dirty="0">
              <a:solidFill>
                <a:srgbClr val="000000"/>
              </a:solidFill>
            </a:endParaRPr>
          </a:p>
          <a:p>
            <a:endParaRPr lang="en-US" dirty="0">
              <a:solidFill>
                <a:srgbClr val="000000"/>
              </a:solidFill>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0756" y="6298731"/>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3920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and configuring web apps</a:t>
            </a:r>
          </a:p>
        </p:txBody>
      </p:sp>
      <p:sp>
        <p:nvSpPr>
          <p:cNvPr id="3" name="Text Placeholder 2"/>
          <p:cNvSpPr>
            <a:spLocks noGrp="1"/>
          </p:cNvSpPr>
          <p:nvPr>
            <p:ph type="body" idx="1"/>
          </p:nvPr>
        </p:nvSpPr>
        <p:spPr/>
        <p:txBody>
          <a:bodyPr/>
          <a:lstStyle/>
          <a:p>
            <a:r>
              <a:rPr lang="en-IN" dirty="0"/>
              <a:t>Web Apps as a component of Azure App Service
Comparing the Web Apps feature, Azure VMs hosting web sites, and Azure Cloud Services
Creating and maintaining web apps
Configuring and scaling web apps
Demonstration: Creating and configuring a </a:t>
            </a:r>
            <a:br>
              <a:rPr lang="en-IN" dirty="0"/>
            </a:br>
            <a:r>
              <a:rPr lang="en-IN" dirty="0"/>
              <a:t>web app</a:t>
            </a:r>
          </a:p>
        </p:txBody>
      </p:sp>
    </p:spTree>
    <p:extLst>
      <p:ext uri="{BB962C8B-B14F-4D97-AF65-F5344CB8AC3E}">
        <p14:creationId xmlns:p14="http://schemas.microsoft.com/office/powerpoint/2010/main" val="1422407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Azure AD</a:t>
            </a:r>
          </a:p>
        </p:txBody>
      </p:sp>
      <p:sp>
        <p:nvSpPr>
          <p:cNvPr id="4" name="Content Placeholder 2"/>
          <p:cNvSpPr>
            <a:spLocks noGrp="1"/>
          </p:cNvSpPr>
          <p:nvPr/>
        </p:nvSpPr>
        <p:spPr bwMode="auto">
          <a:xfrm>
            <a:off x="1982788" y="908664"/>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Delegation model within Azure AD tenant:</a:t>
            </a:r>
          </a:p>
          <a:p>
            <a:pPr marL="457200" lvl="2"/>
            <a:r>
              <a:rPr lang="en-US" dirty="0">
                <a:solidFill>
                  <a:srgbClr val="000000"/>
                </a:solidFill>
              </a:rPr>
              <a:t>Several predefined Azure AD roles</a:t>
            </a:r>
          </a:p>
          <a:p>
            <a:pPr marL="457200" lvl="2"/>
            <a:r>
              <a:rPr lang="en-US" dirty="0">
                <a:solidFill>
                  <a:srgbClr val="000000"/>
                </a:solidFill>
              </a:rPr>
              <a:t>Permissions  based on users, groups, and applications</a:t>
            </a:r>
          </a:p>
          <a:p>
            <a:pPr marL="457200" lvl="2"/>
            <a:r>
              <a:rPr lang="en-US" dirty="0">
                <a:solidFill>
                  <a:srgbClr val="000000"/>
                </a:solidFill>
              </a:rPr>
              <a:t>Assigned applications automatically accessible via Access Panel</a:t>
            </a:r>
          </a:p>
          <a:p>
            <a:r>
              <a:rPr lang="en-US" dirty="0">
                <a:solidFill>
                  <a:srgbClr val="000000"/>
                </a:solidFill>
              </a:rPr>
              <a:t>Delegation model within Azure AD subscription:</a:t>
            </a:r>
          </a:p>
          <a:p>
            <a:pPr marL="457200" lvl="2"/>
            <a:r>
              <a:rPr lang="en-US" dirty="0">
                <a:solidFill>
                  <a:srgbClr val="000000"/>
                </a:solidFill>
              </a:rPr>
              <a:t>Role-based access control (RBAC) using Azure AD principals</a:t>
            </a:r>
          </a:p>
          <a:p>
            <a:pPr marL="457200" lvl="2"/>
            <a:r>
              <a:rPr lang="en-US" dirty="0">
                <a:solidFill>
                  <a:srgbClr val="000000"/>
                </a:solidFill>
              </a:rPr>
              <a:t>Predefined and custom roles</a:t>
            </a:r>
          </a:p>
          <a:p>
            <a:pPr marL="457200" lvl="2"/>
            <a:r>
              <a:rPr lang="en-US" dirty="0">
                <a:solidFill>
                  <a:srgbClr val="000000"/>
                </a:solidFill>
              </a:rPr>
              <a:t>Roles assigned on the resource, resource group, or subscription level</a:t>
            </a:r>
          </a:p>
          <a:p>
            <a:r>
              <a:rPr lang="en-US" dirty="0">
                <a:solidFill>
                  <a:srgbClr val="000000"/>
                </a:solidFill>
              </a:rPr>
              <a:t>Native support for Multi-Factor Authentication</a:t>
            </a:r>
          </a:p>
          <a:p>
            <a:r>
              <a:rPr lang="en-US" dirty="0">
                <a:solidFill>
                  <a:srgbClr val="000000"/>
                </a:solidFill>
              </a:rPr>
              <a:t>Azure AD identity types:</a:t>
            </a:r>
          </a:p>
          <a:p>
            <a:pPr marL="457200" lvl="2"/>
            <a:r>
              <a:rPr lang="en-US" dirty="0">
                <a:solidFill>
                  <a:srgbClr val="000000"/>
                </a:solidFill>
              </a:rPr>
              <a:t>Cloud identity</a:t>
            </a:r>
          </a:p>
          <a:p>
            <a:pPr marL="457200" lvl="2"/>
            <a:r>
              <a:rPr lang="en-US" dirty="0">
                <a:solidFill>
                  <a:srgbClr val="000000"/>
                </a:solidFill>
              </a:rPr>
              <a:t>Synchronized identity</a:t>
            </a:r>
          </a:p>
          <a:p>
            <a:pPr marL="457200" lvl="2"/>
            <a:r>
              <a:rPr lang="en-US" dirty="0">
                <a:solidFill>
                  <a:srgbClr val="000000"/>
                </a:solidFill>
              </a:rPr>
              <a:t>Federated identity</a:t>
            </a:r>
          </a:p>
          <a:p>
            <a:endParaRPr lang="en-US" dirty="0">
              <a:solidFill>
                <a:srgbClr val="000000"/>
              </a:solidFill>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5499" y="6298730"/>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0001" y="6298731"/>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810543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Directory synchronization and Azure AD</a:t>
            </a:r>
            <a:endParaRPr lang="en-GB" dirty="0"/>
          </a:p>
        </p:txBody>
      </p:sp>
      <p:sp>
        <p:nvSpPr>
          <p:cNvPr id="4" name="Content Placeholder 2"/>
          <p:cNvSpPr>
            <a:spLocks noGrp="1"/>
          </p:cNvSpPr>
          <p:nvPr/>
        </p:nvSpPr>
        <p:spPr bwMode="auto">
          <a:xfrm>
            <a:off x="1982788" y="1021215"/>
            <a:ext cx="8327403"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Directory synchronization tool (AAD Connect) synchronizes objects between AD DS and Azure AD</a:t>
            </a:r>
          </a:p>
          <a:p>
            <a:r>
              <a:rPr lang="en-US" dirty="0">
                <a:solidFill>
                  <a:srgbClr val="000000"/>
                </a:solidFill>
              </a:rPr>
              <a:t>Password hash synchronization and pass-through authentication with Seamless Single Sign-On minimize password related issues</a:t>
            </a:r>
          </a:p>
          <a:p>
            <a:r>
              <a:rPr lang="en-US" dirty="0">
                <a:solidFill>
                  <a:srgbClr val="000000"/>
                </a:solidFill>
              </a:rPr>
              <a:t>Federated users scenario:</a:t>
            </a:r>
          </a:p>
          <a:p>
            <a:pPr lvl="1"/>
            <a:r>
              <a:rPr lang="en-US" dirty="0">
                <a:solidFill>
                  <a:srgbClr val="000000"/>
                </a:solidFill>
              </a:rPr>
              <a:t>Uses an STS (For example, AD FS) to</a:t>
            </a:r>
            <a:br>
              <a:rPr lang="en-US" dirty="0">
                <a:solidFill>
                  <a:srgbClr val="000000"/>
                </a:solidFill>
              </a:rPr>
            </a:br>
            <a:r>
              <a:rPr lang="en-US" dirty="0">
                <a:solidFill>
                  <a:srgbClr val="000000"/>
                </a:solidFill>
              </a:rPr>
              <a:t>perform authentication</a:t>
            </a:r>
          </a:p>
          <a:p>
            <a:pPr lvl="1"/>
            <a:r>
              <a:rPr lang="en-US" dirty="0">
                <a:solidFill>
                  <a:srgbClr val="000000"/>
                </a:solidFill>
              </a:rPr>
              <a:t>Eliminates password</a:t>
            </a:r>
            <a:br>
              <a:rPr lang="en-US" dirty="0">
                <a:solidFill>
                  <a:srgbClr val="000000"/>
                </a:solidFill>
              </a:rPr>
            </a:br>
            <a:r>
              <a:rPr lang="en-US" dirty="0">
                <a:solidFill>
                  <a:srgbClr val="000000"/>
                </a:solidFill>
              </a:rPr>
              <a:t>related issues (SSO)</a:t>
            </a:r>
          </a:p>
          <a:p>
            <a:endParaRPr lang="en-US" dirty="0">
              <a:solidFill>
                <a:srgbClr val="000000"/>
              </a:solidFill>
            </a:endParaRPr>
          </a:p>
        </p:txBody>
      </p:sp>
      <p:grpSp>
        <p:nvGrpSpPr>
          <p:cNvPr id="5" name="Group 4" descr="The diagram depicts directory synchronization as a server with gears that point to Microsoft Azure Active Directory (Azure AD) in a cloud."/>
          <p:cNvGrpSpPr/>
          <p:nvPr/>
        </p:nvGrpSpPr>
        <p:grpSpPr>
          <a:xfrm>
            <a:off x="4989185" y="4602035"/>
            <a:ext cx="5529960" cy="2215122"/>
            <a:chOff x="4757727" y="3961827"/>
            <a:chExt cx="5529960" cy="2215122"/>
          </a:xfrm>
        </p:grpSpPr>
        <p:pic>
          <p:nvPicPr>
            <p:cNvPr id="6" name="Picture 5"/>
            <p:cNvPicPr>
              <a:picLocks noChangeAspect="1"/>
            </p:cNvPicPr>
            <p:nvPr/>
          </p:nvPicPr>
          <p:blipFill>
            <a:blip r:embed="rId4"/>
            <a:stretch>
              <a:fillRect/>
            </a:stretch>
          </p:blipFill>
          <p:spPr>
            <a:xfrm>
              <a:off x="5364973" y="3961827"/>
              <a:ext cx="703042" cy="1323371"/>
            </a:xfrm>
            <a:prstGeom prst="rect">
              <a:avLst/>
            </a:prstGeom>
          </p:spPr>
        </p:pic>
        <p:pic>
          <p:nvPicPr>
            <p:cNvPr id="7" name="Picture 6"/>
            <p:cNvPicPr>
              <a:picLocks noChangeAspect="1"/>
            </p:cNvPicPr>
            <p:nvPr/>
          </p:nvPicPr>
          <p:blipFill>
            <a:blip r:embed="rId5"/>
            <a:stretch>
              <a:fillRect/>
            </a:stretch>
          </p:blipFill>
          <p:spPr>
            <a:xfrm>
              <a:off x="8080171" y="4036209"/>
              <a:ext cx="2207516" cy="1248989"/>
            </a:xfrm>
            <a:prstGeom prst="rect">
              <a:avLst/>
            </a:prstGeom>
          </p:spPr>
        </p:pic>
        <p:sp>
          <p:nvSpPr>
            <p:cNvPr id="8" name="TextBox 14"/>
            <p:cNvSpPr txBox="1"/>
            <p:nvPr/>
          </p:nvSpPr>
          <p:spPr>
            <a:xfrm>
              <a:off x="8326911" y="4312496"/>
              <a:ext cx="1684769" cy="830996"/>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endPar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algn="ctr"/>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Azure AD</a:t>
              </a:r>
            </a:p>
          </p:txBody>
        </p:sp>
        <p:sp>
          <p:nvSpPr>
            <p:cNvPr id="9" name="TextBox 15"/>
            <p:cNvSpPr txBox="1"/>
            <p:nvPr/>
          </p:nvSpPr>
          <p:spPr>
            <a:xfrm>
              <a:off x="4757727" y="5345952"/>
              <a:ext cx="2536463" cy="83099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AAD Connect</a:t>
              </a:r>
              <a:b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Server</a:t>
              </a:r>
            </a:p>
          </p:txBody>
        </p:sp>
        <p:cxnSp>
          <p:nvCxnSpPr>
            <p:cNvPr id="10" name="Straight Arrow Connector 9"/>
            <p:cNvCxnSpPr/>
            <p:nvPr/>
          </p:nvCxnSpPr>
          <p:spPr bwMode="auto">
            <a:xfrm>
              <a:off x="6958839" y="4780699"/>
              <a:ext cx="1032555" cy="0"/>
            </a:xfrm>
            <a:prstGeom prst="straightConnector1">
              <a:avLst/>
            </a:prstGeom>
            <a:ln w="38100">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11" name="Group 10"/>
            <p:cNvGrpSpPr>
              <a:grpSpLocks noChangeAspect="1"/>
            </p:cNvGrpSpPr>
            <p:nvPr/>
          </p:nvGrpSpPr>
          <p:grpSpPr>
            <a:xfrm>
              <a:off x="6068028" y="4471620"/>
              <a:ext cx="697507" cy="618158"/>
              <a:chOff x="5345113" y="3798888"/>
              <a:chExt cx="431799" cy="345296"/>
            </a:xfrm>
          </p:grpSpPr>
          <p:sp>
            <p:nvSpPr>
              <p:cNvPr id="12" name="Freeform 11"/>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FF990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 name="Freeform 12"/>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spTree>
    <p:custDataLst>
      <p:tags r:id="rId1"/>
    </p:custDataLst>
    <p:extLst>
      <p:ext uri="{BB962C8B-B14F-4D97-AF65-F5344CB8AC3E}">
        <p14:creationId xmlns:p14="http://schemas.microsoft.com/office/powerpoint/2010/main" val="1700233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and managing an Azure AD tenant</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a:xfrm>
            <a:off x="4914123" y="1625600"/>
            <a:ext cx="7054357" cy="4207275"/>
          </a:xfrm>
        </p:spPr>
        <p:txBody>
          <a:bodyPr/>
          <a:lstStyle/>
          <a:p>
            <a:r>
              <a:rPr lang="en-US" sz="2800" dirty="0"/>
              <a:t>Create an Azure AD tenant, assign to it a custom domain, and view the verification DNS records</a:t>
            </a:r>
          </a:p>
          <a:p>
            <a:r>
              <a:rPr lang="en-US" sz="2800" dirty="0"/>
              <a:t>Associate an Azure AD instance with the current Azure subscription</a:t>
            </a:r>
          </a:p>
          <a:p>
            <a:r>
              <a:rPr lang="en-US" sz="2800" dirty="0"/>
              <a:t>Create an Azure AD user account</a:t>
            </a:r>
          </a:p>
          <a:p>
            <a:r>
              <a:rPr lang="en-US" sz="2800" dirty="0"/>
              <a:t>Grant an Azure AD user administrative access to an Azure subscription</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84616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FS and Azure AD</a:t>
            </a:r>
          </a:p>
        </p:txBody>
      </p:sp>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401581" y="1599357"/>
            <a:ext cx="556403" cy="103531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937931" y="3958527"/>
            <a:ext cx="1365052" cy="742802"/>
            <a:chOff x="855888" y="4159869"/>
            <a:chExt cx="1139268" cy="619941"/>
          </a:xfrm>
        </p:grpSpPr>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41826" y="4159869"/>
              <a:ext cx="953330" cy="5852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55888" y="4223926"/>
              <a:ext cx="549130" cy="55588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727849" y="2621069"/>
            <a:ext cx="1801965" cy="1025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09983" y="2911603"/>
            <a:ext cx="556403" cy="10353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9014310" y="2377547"/>
            <a:ext cx="1470653" cy="83679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descr="The seventh click depicts the AD DS domain controller authenticating the user, and then sending the successful authentication message back to the federation server."/>
          <p:cNvCxnSpPr/>
          <p:nvPr/>
        </p:nvCxnSpPr>
        <p:spPr bwMode="auto">
          <a:xfrm>
            <a:off x="2948514" y="2543240"/>
            <a:ext cx="680162" cy="656907"/>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descr="The sixth click depicts that if the user is logged on to the on-premises AD DS domain, the federation server will automatically request the AD DS authentication based on the user’s existing Kerberos ticket. Otherwise, the user will be prompted to authenticate with the on-premises AD DS. "/>
          <p:cNvCxnSpPr/>
          <p:nvPr/>
        </p:nvCxnSpPr>
        <p:spPr bwMode="auto">
          <a:xfrm flipH="1" flipV="1">
            <a:off x="3080931" y="2205977"/>
            <a:ext cx="690090" cy="652937"/>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descr="The eighth click depicts the federation server creating the claim for the user based on the rules defined as part of Active Directory Federation Services (AD FS) configuration. The claims data is placed in a digitally signed security token and forwarded to the user’s browser. "/>
          <p:cNvCxnSpPr/>
          <p:nvPr/>
        </p:nvCxnSpPr>
        <p:spPr bwMode="auto">
          <a:xfrm>
            <a:off x="4153595" y="3946382"/>
            <a:ext cx="642374" cy="575452"/>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descr="The fifth click depicts the user’s browser sending an HTTPS request to the on-premises federation server. "/>
          <p:cNvCxnSpPr/>
          <p:nvPr/>
        </p:nvCxnSpPr>
        <p:spPr bwMode="auto">
          <a:xfrm flipH="1" flipV="1">
            <a:off x="4279975" y="3607435"/>
            <a:ext cx="657956" cy="576079"/>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descr="The fourth click depicts that if the user’s Azure AD account represents a federated identity, the user’s browser is redirected again to the on-premises federation server. "/>
          <p:cNvCxnSpPr/>
          <p:nvPr/>
        </p:nvCxnSpPr>
        <p:spPr bwMode="auto">
          <a:xfrm flipH="1">
            <a:off x="6284243" y="3027958"/>
            <a:ext cx="2164458" cy="852488"/>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6" name="Straight Arrow Connector 15" descr="The third click depicts the user’s browser sending an HTTPS authentication request to the Azure AD instance. "/>
          <p:cNvCxnSpPr/>
          <p:nvPr/>
        </p:nvCxnSpPr>
        <p:spPr bwMode="auto">
          <a:xfrm flipV="1">
            <a:off x="6470796" y="3330520"/>
            <a:ext cx="2125581" cy="846956"/>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descr="The second click depicts the SaaS application determining that the user belongs to an integrated Azure AD instance. The SaaS application provider redirects the user to the user’s Azure AD instance."/>
          <p:cNvCxnSpPr/>
          <p:nvPr/>
        </p:nvCxnSpPr>
        <p:spPr bwMode="auto">
          <a:xfrm flipH="1" flipV="1">
            <a:off x="6302983" y="4575125"/>
            <a:ext cx="2602920" cy="517915"/>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descr="This is an animation slide with 11 clicks. The first click depicts the user opening a web browser and sending an HTTPS request to the SaaS application. &#10;"/>
          <p:cNvCxnSpPr/>
          <p:nvPr/>
        </p:nvCxnSpPr>
        <p:spPr bwMode="auto">
          <a:xfrm>
            <a:off x="6301125" y="4944744"/>
            <a:ext cx="2529302" cy="540812"/>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p:cNvCxnSpPr/>
          <p:nvPr/>
        </p:nvCxnSpPr>
        <p:spPr bwMode="auto">
          <a:xfrm>
            <a:off x="8448701" y="2177469"/>
            <a:ext cx="914400" cy="914400"/>
          </a:xfrm>
          <a:prstGeom prst="curvedConnector3">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cxnSp>
        <p:nvCxnSpPr>
          <p:cNvPr id="20" name="Straight Arrow Connector 19"/>
          <p:cNvCxnSpPr/>
          <p:nvPr/>
        </p:nvCxnSpPr>
        <p:spPr bwMode="auto">
          <a:xfrm flipH="1">
            <a:off x="4132312" y="2489586"/>
            <a:ext cx="2971800" cy="0"/>
          </a:xfrm>
          <a:prstGeom prst="straightConnector1">
            <a:avLst/>
          </a:prstGeom>
          <a:ln>
            <a:solidFill>
              <a:srgbClr val="FF0000"/>
            </a:solidFill>
            <a:prstDash val="dash"/>
            <a:headEnd type="none" w="med" len="med"/>
            <a:tailEnd type="arrow"/>
          </a:ln>
          <a:effectLst/>
        </p:spPr>
        <p:style>
          <a:lnRef idx="3">
            <a:schemeClr val="dk1"/>
          </a:lnRef>
          <a:fillRef idx="0">
            <a:schemeClr val="dk1"/>
          </a:fillRef>
          <a:effectRef idx="2">
            <a:schemeClr val="dk1"/>
          </a:effectRef>
          <a:fontRef idx="minor">
            <a:schemeClr val="tx1"/>
          </a:fontRef>
        </p:style>
      </p:cxnSp>
      <p:sp>
        <p:nvSpPr>
          <p:cNvPr id="23" name="Rectangle 178"/>
          <p:cNvSpPr>
            <a:spLocks noChangeArrowheads="1"/>
          </p:cNvSpPr>
          <p:nvPr/>
        </p:nvSpPr>
        <p:spPr bwMode="auto">
          <a:xfrm>
            <a:off x="4850457" y="4875956"/>
            <a:ext cx="13081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dirty="0">
                <a:solidFill>
                  <a:srgbClr val="000000"/>
                </a:solidFill>
                <a:latin typeface="Segoe UI" panose="020B0502040204020203" pitchFamily="34" charset="0"/>
                <a:ea typeface="Segoe UI" panose="020B0502040204020203" pitchFamily="34" charset="0"/>
                <a:cs typeface="Segoe UI" panose="020B0502040204020203" pitchFamily="34" charset="0"/>
              </a:rPr>
              <a:t>Client computer</a:t>
            </a:r>
          </a:p>
        </p:txBody>
      </p:sp>
      <p:sp>
        <p:nvSpPr>
          <p:cNvPr id="24" name="Rectangle 233"/>
          <p:cNvSpPr>
            <a:spLocks noChangeArrowheads="1"/>
          </p:cNvSpPr>
          <p:nvPr/>
        </p:nvSpPr>
        <p:spPr bwMode="auto">
          <a:xfrm>
            <a:off x="8905904" y="4677439"/>
            <a:ext cx="16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GB" dirty="0">
                <a:solidFill>
                  <a:srgbClr val="000000"/>
                </a:solidFill>
                <a:latin typeface="Segoe UI" panose="020B0502040204020203" pitchFamily="34" charset="0"/>
                <a:ea typeface="Segoe UI" panose="020B0502040204020203" pitchFamily="34" charset="0"/>
                <a:cs typeface="Segoe UI" panose="020B0502040204020203" pitchFamily="34" charset="0"/>
              </a:rPr>
              <a:t>SaaS application</a:t>
            </a:r>
          </a:p>
        </p:txBody>
      </p:sp>
      <p:sp>
        <p:nvSpPr>
          <p:cNvPr id="25" name="Rectangle 289"/>
          <p:cNvSpPr>
            <a:spLocks noChangeArrowheads="1"/>
          </p:cNvSpPr>
          <p:nvPr/>
        </p:nvSpPr>
        <p:spPr bwMode="auto">
          <a:xfrm>
            <a:off x="3431705" y="2633602"/>
            <a:ext cx="1346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dirty="0">
                <a:solidFill>
                  <a:srgbClr val="000000"/>
                </a:solidFill>
                <a:latin typeface="Segoe UI" panose="020B0502040204020203" pitchFamily="34" charset="0"/>
                <a:ea typeface="Segoe UI" panose="020B0502040204020203" pitchFamily="34" charset="0"/>
                <a:cs typeface="Segoe UI" panose="020B0502040204020203" pitchFamily="34" charset="0"/>
              </a:rPr>
              <a:t>AD FS</a:t>
            </a:r>
          </a:p>
          <a:p>
            <a:endParaRPr lang="en-GB" b="1"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418"/>
          <p:cNvSpPr>
            <a:spLocks noChangeArrowheads="1"/>
          </p:cNvSpPr>
          <p:nvPr/>
        </p:nvSpPr>
        <p:spPr bwMode="auto">
          <a:xfrm>
            <a:off x="1894668" y="1049426"/>
            <a:ext cx="16090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dirty="0">
                <a:solidFill>
                  <a:srgbClr val="000000"/>
                </a:solidFill>
                <a:latin typeface="Segoe UI" panose="020B0502040204020203" pitchFamily="34" charset="0"/>
                <a:ea typeface="Segoe UI" panose="020B0502040204020203" pitchFamily="34" charset="0"/>
                <a:cs typeface="Segoe UI" panose="020B0502040204020203" pitchFamily="34" charset="0"/>
              </a:rPr>
              <a:t>AD DS domain controller</a:t>
            </a:r>
          </a:p>
        </p:txBody>
      </p:sp>
      <p:sp>
        <p:nvSpPr>
          <p:cNvPr id="28" name="TextBox 27"/>
          <p:cNvSpPr txBox="1"/>
          <p:nvPr/>
        </p:nvSpPr>
        <p:spPr>
          <a:xfrm>
            <a:off x="4675617" y="2120254"/>
            <a:ext cx="1797287"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Federation trust</a:t>
            </a:r>
          </a:p>
        </p:txBody>
      </p:sp>
      <p:sp>
        <p:nvSpPr>
          <p:cNvPr id="29" name="TextBox 28" descr="The seventh click depicts the AD DS domain controller authenticating the user, and then sending the successful authentication message back to the federation server."/>
          <p:cNvSpPr txBox="1"/>
          <p:nvPr/>
        </p:nvSpPr>
        <p:spPr>
          <a:xfrm>
            <a:off x="3014681" y="2857102"/>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7</a:t>
            </a:r>
          </a:p>
        </p:txBody>
      </p:sp>
      <p:sp>
        <p:nvSpPr>
          <p:cNvPr id="30" name="TextBox 29" descr="The sixth click depicts that if the user is logged on to the on-premises AD DS domain, the federation server will automatically request the AD DS authentication based on the user’s existing Kerberos ticket. Otherwise, the user will be prompted to authenticate with the on-premises AD DS. "/>
          <p:cNvSpPr txBox="1"/>
          <p:nvPr/>
        </p:nvSpPr>
        <p:spPr>
          <a:xfrm>
            <a:off x="3324381" y="2213991"/>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6</a:t>
            </a:r>
          </a:p>
        </p:txBody>
      </p:sp>
      <p:sp>
        <p:nvSpPr>
          <p:cNvPr id="31" name="TextBox 30" descr="The eighth click depicts the federation server creating the claim for the user based on the rules defined as part of Active Directory Federation Services (AD FS) configuration. The claims data is placed in a digitally signed security token and forwarded to the user’s browser. "/>
          <p:cNvSpPr txBox="1"/>
          <p:nvPr/>
        </p:nvSpPr>
        <p:spPr>
          <a:xfrm>
            <a:off x="4186100" y="4205792"/>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8</a:t>
            </a:r>
          </a:p>
        </p:txBody>
      </p:sp>
      <p:sp>
        <p:nvSpPr>
          <p:cNvPr id="33" name="TextBox 32" descr="The fourth click depicts that if the user’s Azure AD account represents a federated identity, the user’s browser is redirected again to the on-premises federation server. "/>
          <p:cNvSpPr txBox="1"/>
          <p:nvPr/>
        </p:nvSpPr>
        <p:spPr>
          <a:xfrm>
            <a:off x="7072876" y="3136428"/>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4</a:t>
            </a:r>
          </a:p>
        </p:txBody>
      </p:sp>
      <p:sp>
        <p:nvSpPr>
          <p:cNvPr id="34" name="TextBox 33" descr="The tenth click depicts Azure AD verifying the validity of the AD FS security token based on the existing federation trust. It creates a new token for the purpose of accessing the SaaS application, and sends it back to the user’s browser. "/>
          <p:cNvSpPr txBox="1"/>
          <p:nvPr/>
        </p:nvSpPr>
        <p:spPr>
          <a:xfrm>
            <a:off x="7605061" y="2894756"/>
            <a:ext cx="434734"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10</a:t>
            </a:r>
          </a:p>
        </p:txBody>
      </p:sp>
      <p:sp>
        <p:nvSpPr>
          <p:cNvPr id="35" name="TextBox 34" descr="The third click depicts the user’s browser sending an HTTPS authentication request to the Azure AD instance. "/>
          <p:cNvSpPr txBox="1"/>
          <p:nvPr/>
        </p:nvSpPr>
        <p:spPr>
          <a:xfrm>
            <a:off x="7350310" y="3822228"/>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36" name="TextBox 35" descr="The ninth click depicts the user’s browser forwarding the security token containing claims to Azure AD."/>
          <p:cNvSpPr txBox="1"/>
          <p:nvPr/>
        </p:nvSpPr>
        <p:spPr>
          <a:xfrm>
            <a:off x="7882495" y="3580556"/>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9</a:t>
            </a:r>
          </a:p>
        </p:txBody>
      </p:sp>
      <p:sp>
        <p:nvSpPr>
          <p:cNvPr id="37" name="TextBox 36" descr="The second click depicts the SaaS application determining that the user belongs to an integrated Azure AD instance. The SaaS application provider redirects the user to the user’s Azure AD instance."/>
          <p:cNvSpPr txBox="1"/>
          <p:nvPr/>
        </p:nvSpPr>
        <p:spPr>
          <a:xfrm>
            <a:off x="7099803" y="4369434"/>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38" name="TextBox 37" descr="The eleventh click depicts the user using the Azure AD–issued token to access the SaaS application. &#10;"/>
          <p:cNvSpPr txBox="1"/>
          <p:nvPr/>
        </p:nvSpPr>
        <p:spPr>
          <a:xfrm>
            <a:off x="7391400" y="5283834"/>
            <a:ext cx="434734"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11</a:t>
            </a:r>
          </a:p>
        </p:txBody>
      </p:sp>
      <p:sp>
        <p:nvSpPr>
          <p:cNvPr id="39" name="TextBox 38" descr="This is an animation slide with 11 clicks. The first click depicts the user opening a web browser and sending an HTTPS request to the SaaS application. &#10;"/>
          <p:cNvSpPr txBox="1"/>
          <p:nvPr/>
        </p:nvSpPr>
        <p:spPr>
          <a:xfrm>
            <a:off x="6934200" y="5207634"/>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1</a:t>
            </a:r>
          </a:p>
        </p:txBody>
      </p:sp>
      <p:grpSp>
        <p:nvGrpSpPr>
          <p:cNvPr id="40" name="Group 39" descr="The eleventh click depicts the user using the Azure AD–issued token to access the SaaS application. &#10;"/>
          <p:cNvGrpSpPr/>
          <p:nvPr/>
        </p:nvGrpSpPr>
        <p:grpSpPr>
          <a:xfrm rot="728533">
            <a:off x="6202944" y="5110287"/>
            <a:ext cx="2825877" cy="260263"/>
            <a:chOff x="2000457" y="6096001"/>
            <a:chExt cx="5329010" cy="192224"/>
          </a:xfrm>
        </p:grpSpPr>
        <p:sp>
          <p:nvSpPr>
            <p:cNvPr id="41" name="Rectangle 40"/>
            <p:cNvSpPr/>
            <p:nvPr/>
          </p:nvSpPr>
          <p:spPr bwMode="auto">
            <a:xfrm>
              <a:off x="2000457" y="6096001"/>
              <a:ext cx="5329010" cy="19222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a:endParaRPr>
            </a:p>
          </p:txBody>
        </p:sp>
        <p:cxnSp>
          <p:nvCxnSpPr>
            <p:cNvPr id="42" name="Straight Arrow Connector 41" descr="Build 11 of 11. The Outlook Web App server receives the request and validates the signed tokens. The server issues the client a session cookie indicating that it has authenticated successfully. The user then is granted access to his or her Exchange Server mailbox."/>
            <p:cNvCxnSpPr/>
            <p:nvPr/>
          </p:nvCxnSpPr>
          <p:spPr bwMode="auto">
            <a:xfrm>
              <a:off x="2057400" y="6172200"/>
              <a:ext cx="4966800" cy="1"/>
            </a:xfrm>
            <a:prstGeom prst="straightConnector1">
              <a:avLst/>
            </a:prstGeom>
            <a:ln w="28575">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grpSp>
        <p:nvGrpSpPr>
          <p:cNvPr id="43" name="Group 42" descr="The ninth click depicts the user’s browser forwarding the security token containing claims to Azure AD."/>
          <p:cNvGrpSpPr/>
          <p:nvPr/>
        </p:nvGrpSpPr>
        <p:grpSpPr>
          <a:xfrm>
            <a:off x="6384436" y="3194098"/>
            <a:ext cx="2719847" cy="990949"/>
            <a:chOff x="1875107" y="3810000"/>
            <a:chExt cx="5539726" cy="2018344"/>
          </a:xfrm>
        </p:grpSpPr>
        <p:sp>
          <p:nvSpPr>
            <p:cNvPr id="44" name="Rectangle 43"/>
            <p:cNvSpPr/>
            <p:nvPr/>
          </p:nvSpPr>
          <p:spPr bwMode="auto">
            <a:xfrm rot="20293789">
              <a:off x="1875107" y="4676992"/>
              <a:ext cx="5539726" cy="221756"/>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a:endParaRPr>
            </a:p>
          </p:txBody>
        </p:sp>
        <p:cxnSp>
          <p:nvCxnSpPr>
            <p:cNvPr id="45" name="Straight Arrow Connector 44"/>
            <p:cNvCxnSpPr/>
            <p:nvPr/>
          </p:nvCxnSpPr>
          <p:spPr bwMode="auto">
            <a:xfrm flipV="1">
              <a:off x="2081866" y="3810000"/>
              <a:ext cx="5065381" cy="2018344"/>
            </a:xfrm>
            <a:prstGeom prst="straightConnector1">
              <a:avLst/>
            </a:prstGeom>
            <a:ln w="28575">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grpSp>
        <p:nvGrpSpPr>
          <p:cNvPr id="46" name="Group 45" descr="The tenth click depicts Azure AD verifying the validity of the AD FS security token based on the existing federation trust. It creates a new token for the purpose of accessing the SaaS application, and sends it back to the user’s browser. "/>
          <p:cNvGrpSpPr/>
          <p:nvPr/>
        </p:nvGrpSpPr>
        <p:grpSpPr>
          <a:xfrm>
            <a:off x="6143742" y="2835225"/>
            <a:ext cx="2896440" cy="1037374"/>
            <a:chOff x="1824774" y="3578520"/>
            <a:chExt cx="5539726" cy="1984080"/>
          </a:xfrm>
        </p:grpSpPr>
        <p:sp>
          <p:nvSpPr>
            <p:cNvPr id="47" name="Rectangle 46"/>
            <p:cNvSpPr/>
            <p:nvPr/>
          </p:nvSpPr>
          <p:spPr bwMode="auto">
            <a:xfrm rot="20293789">
              <a:off x="1824774" y="4473852"/>
              <a:ext cx="5539726" cy="221756"/>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a:endParaRPr>
            </a:p>
          </p:txBody>
        </p:sp>
        <p:cxnSp>
          <p:nvCxnSpPr>
            <p:cNvPr id="48" name="Straight Arrow Connector 47" descr="Build 10 of 11. The Microsoft Online Services federation server creates and signs a new token that it sends to the client computer, which then sends the token back to the Outlook Web App server."/>
            <p:cNvCxnSpPr/>
            <p:nvPr/>
          </p:nvCxnSpPr>
          <p:spPr bwMode="auto">
            <a:xfrm flipH="1">
              <a:off x="2056176" y="3578520"/>
              <a:ext cx="5037555" cy="1984080"/>
            </a:xfrm>
            <a:prstGeom prst="straightConnector1">
              <a:avLst/>
            </a:prstGeom>
            <a:ln w="28575">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3" name="Rectangle 62" descr="The fifth click depicts the user’s browser sending an HTTPS request to the on-premises federation server. "/>
          <p:cNvSpPr/>
          <p:nvPr/>
        </p:nvSpPr>
        <p:spPr>
          <a:xfrm>
            <a:off x="4641118" y="3668424"/>
            <a:ext cx="309700" cy="369332"/>
          </a:xfrm>
          <a:prstGeom prst="rect">
            <a:avLst/>
          </a:prstGeom>
        </p:spPr>
        <p:txBody>
          <a:bodyPr wrap="none">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5</a:t>
            </a:r>
          </a:p>
        </p:txBody>
      </p:sp>
      <p:sp>
        <p:nvSpPr>
          <p:cNvPr id="49" name="Rectangle 178"/>
          <p:cNvSpPr>
            <a:spLocks noChangeArrowheads="1"/>
          </p:cNvSpPr>
          <p:nvPr/>
        </p:nvSpPr>
        <p:spPr bwMode="auto">
          <a:xfrm>
            <a:off x="9024583" y="2746241"/>
            <a:ext cx="1308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dirty="0">
                <a:solidFill>
                  <a:srgbClr val="FFFFFF"/>
                </a:solidFill>
                <a:latin typeface="Segoe UI" panose="020B0502040204020203" pitchFamily="34" charset="0"/>
                <a:ea typeface="Segoe UI" panose="020B0502040204020203" pitchFamily="34" charset="0"/>
                <a:cs typeface="Segoe UI" panose="020B0502040204020203" pitchFamily="34" charset="0"/>
              </a:rPr>
              <a:t>Azure AD</a:t>
            </a:r>
          </a:p>
        </p:txBody>
      </p:sp>
      <p:pic>
        <p:nvPicPr>
          <p:cNvPr id="5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6974" y="6237313"/>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5616" y="623731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9014310" y="5110484"/>
            <a:ext cx="1474179" cy="838797"/>
            <a:chOff x="7490309" y="5617849"/>
            <a:chExt cx="1474179" cy="838797"/>
          </a:xfrm>
        </p:grpSpPr>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490309" y="5617849"/>
              <a:ext cx="1474179" cy="8387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17075" y="5877688"/>
              <a:ext cx="577555" cy="511913"/>
            </a:xfrm>
            <a:prstGeom prst="rect">
              <a:avLst/>
            </a:prstGeom>
          </p:spPr>
        </p:pic>
      </p:grpSp>
    </p:spTree>
    <p:custDataLst>
      <p:tags r:id="rId1"/>
    </p:custDataLst>
    <p:extLst>
      <p:ext uri="{BB962C8B-B14F-4D97-AF65-F5344CB8AC3E}">
        <p14:creationId xmlns:p14="http://schemas.microsoft.com/office/powerpoint/2010/main" val="41666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3" grpId="0"/>
      <p:bldP spid="34" grpId="0"/>
      <p:bldP spid="35" grpId="0"/>
      <p:bldP spid="36" grpId="0"/>
      <p:bldP spid="37" grpId="0"/>
      <p:bldP spid="38" grpId="0"/>
      <p:bldP spid="39" grpId="0"/>
      <p:bldP spid="63"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dirty="0"/>
          </a:p>
        </p:txBody>
      </p:sp>
    </p:spTree>
    <p:custDataLst>
      <p:tags r:id="rId1"/>
    </p:custDataLst>
    <p:extLst>
      <p:ext uri="{BB962C8B-B14F-4D97-AF65-F5344CB8AC3E}">
        <p14:creationId xmlns:p14="http://schemas.microsoft.com/office/powerpoint/2010/main" val="138039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Manage Azure AD authentication</a:t>
            </a:r>
          </a:p>
        </p:txBody>
      </p:sp>
      <p:sp>
        <p:nvSpPr>
          <p:cNvPr id="3" name="Text Placeholder 2"/>
          <p:cNvSpPr>
            <a:spLocks noGrp="1"/>
          </p:cNvSpPr>
          <p:nvPr>
            <p:ph type="body" idx="1"/>
          </p:nvPr>
        </p:nvSpPr>
        <p:spPr/>
        <p:txBody>
          <a:bodyPr/>
          <a:lstStyle/>
          <a:p>
            <a:r>
              <a:rPr lang="en-IN" dirty="0"/>
              <a:t>Multi-Factor Authentication
Demonstration: Configuring and using </a:t>
            </a:r>
            <a:br>
              <a:rPr lang="en-IN" dirty="0"/>
            </a:br>
            <a:r>
              <a:rPr lang="en-IN" dirty="0"/>
              <a:t>Multi-Factor Authentication
SSO via Access Panel
Demonstration: Configure Password-based SSO</a:t>
            </a:r>
            <a:endParaRPr lang="en-GB" dirty="0"/>
          </a:p>
        </p:txBody>
      </p:sp>
    </p:spTree>
    <p:custDataLst>
      <p:tags r:id="rId1"/>
    </p:custDataLst>
    <p:extLst>
      <p:ext uri="{BB962C8B-B14F-4D97-AF65-F5344CB8AC3E}">
        <p14:creationId xmlns:p14="http://schemas.microsoft.com/office/powerpoint/2010/main" val="1908364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Multi-Factor Authentication</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solidFill>
                  <a:srgbClr val="000000"/>
                </a:solidFill>
              </a:rPr>
              <a:t>Azure Multi-Factor Authentication adds a second level of authentication:</a:t>
            </a:r>
          </a:p>
          <a:p>
            <a:r>
              <a:rPr lang="en-GB" dirty="0">
                <a:solidFill>
                  <a:srgbClr val="000000"/>
                </a:solidFill>
              </a:rPr>
              <a:t>Text message</a:t>
            </a:r>
          </a:p>
          <a:p>
            <a:endParaRPr lang="en-GB" dirty="0">
              <a:solidFill>
                <a:srgbClr val="000000"/>
              </a:solidFill>
            </a:endParaRPr>
          </a:p>
          <a:p>
            <a:endParaRPr lang="en-GB" dirty="0">
              <a:solidFill>
                <a:srgbClr val="000000"/>
              </a:solidFill>
            </a:endParaRPr>
          </a:p>
          <a:p>
            <a:r>
              <a:rPr lang="en-GB" dirty="0">
                <a:solidFill>
                  <a:srgbClr val="000000"/>
                </a:solidFill>
              </a:rPr>
              <a:t>Phone call</a:t>
            </a:r>
          </a:p>
          <a:p>
            <a:endParaRPr lang="en-GB" dirty="0">
              <a:solidFill>
                <a:srgbClr val="000000"/>
              </a:solidFill>
            </a:endParaRPr>
          </a:p>
          <a:p>
            <a:endParaRPr lang="en-GB" dirty="0">
              <a:solidFill>
                <a:srgbClr val="000000"/>
              </a:solidFill>
            </a:endParaRPr>
          </a:p>
          <a:p>
            <a:r>
              <a:rPr lang="en-GB" dirty="0">
                <a:solidFill>
                  <a:srgbClr val="000000"/>
                </a:solidFill>
              </a:rPr>
              <a:t>Mobile app</a:t>
            </a:r>
          </a:p>
          <a:p>
            <a:pPr marL="0" indent="0">
              <a:buNone/>
            </a:pPr>
            <a:endParaRPr lang="en-GB" dirty="0">
              <a:solidFill>
                <a:srgbClr val="000000"/>
              </a:solidFill>
            </a:endParaRPr>
          </a:p>
          <a:p>
            <a:endParaRPr lang="en-US" dirty="0">
              <a:solidFill>
                <a:srgbClr val="000000"/>
              </a:solidFill>
            </a:endParaRPr>
          </a:p>
        </p:txBody>
      </p:sp>
      <p:grpSp>
        <p:nvGrpSpPr>
          <p:cNvPr id="5" name="Group 4" descr="The slide depicts icons of a phone and text document that represent a text message. Below this are icons of a phone and a person that represent a phone call. Below this are icons of an app and a mobile device that represent a mobile app."/>
          <p:cNvGrpSpPr/>
          <p:nvPr/>
        </p:nvGrpSpPr>
        <p:grpSpPr>
          <a:xfrm>
            <a:off x="5329587" y="1815717"/>
            <a:ext cx="4087123" cy="4534045"/>
            <a:chOff x="3805586" y="1815716"/>
            <a:chExt cx="4087123" cy="4534045"/>
          </a:xfrm>
        </p:grpSpPr>
        <p:pic>
          <p:nvPicPr>
            <p:cNvPr id="6" name="Picture 5"/>
            <p:cNvPicPr>
              <a:picLocks noChangeAspect="1"/>
            </p:cNvPicPr>
            <p:nvPr/>
          </p:nvPicPr>
          <p:blipFill>
            <a:blip r:embed="rId4"/>
            <a:stretch>
              <a:fillRect/>
            </a:stretch>
          </p:blipFill>
          <p:spPr>
            <a:xfrm>
              <a:off x="5137813" y="5206222"/>
              <a:ext cx="2754896" cy="1143539"/>
            </a:xfrm>
            <a:prstGeom prst="rect">
              <a:avLst/>
            </a:prstGeom>
          </p:spPr>
        </p:pic>
        <p:grpSp>
          <p:nvGrpSpPr>
            <p:cNvPr id="7" name="Group 6"/>
            <p:cNvGrpSpPr>
              <a:grpSpLocks noChangeAspect="1"/>
            </p:cNvGrpSpPr>
            <p:nvPr/>
          </p:nvGrpSpPr>
          <p:grpSpPr>
            <a:xfrm>
              <a:off x="3805586" y="5218228"/>
              <a:ext cx="1354332" cy="1119526"/>
              <a:chOff x="6639570" y="1907217"/>
              <a:chExt cx="3200408" cy="2645540"/>
            </a:xfrm>
          </p:grpSpPr>
          <p:grpSp>
            <p:nvGrpSpPr>
              <p:cNvPr id="12" name="Group 11"/>
              <p:cNvGrpSpPr>
                <a:grpSpLocks noChangeAspect="1"/>
              </p:cNvGrpSpPr>
              <p:nvPr/>
            </p:nvGrpSpPr>
            <p:grpSpPr>
              <a:xfrm>
                <a:off x="6639570" y="1907217"/>
                <a:ext cx="3200408" cy="2645540"/>
                <a:chOff x="6219423" y="1886308"/>
                <a:chExt cx="3657610" cy="2752244"/>
              </a:xfrm>
            </p:grpSpPr>
            <p:grpSp>
              <p:nvGrpSpPr>
                <p:cNvPr id="14" name="Group 13"/>
                <p:cNvGrpSpPr/>
                <p:nvPr/>
              </p:nvGrpSpPr>
              <p:grpSpPr>
                <a:xfrm>
                  <a:off x="6219423" y="1886308"/>
                  <a:ext cx="3657610" cy="2752244"/>
                  <a:chOff x="6219422" y="1886308"/>
                  <a:chExt cx="3657610" cy="2752244"/>
                </a:xfrm>
              </p:grpSpPr>
              <p:sp>
                <p:nvSpPr>
                  <p:cNvPr id="16" name="Rectangle 15"/>
                  <p:cNvSpPr/>
                  <p:nvPr/>
                </p:nvSpPr>
                <p:spPr bwMode="auto">
                  <a:xfrm>
                    <a:off x="6219429" y="1895352"/>
                    <a:ext cx="3657603"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7" name="Rectangle 16"/>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nvGrpSpPr>
                  <p:cNvPr id="18" name="Group 17"/>
                  <p:cNvGrpSpPr/>
                  <p:nvPr/>
                </p:nvGrpSpPr>
                <p:grpSpPr>
                  <a:xfrm>
                    <a:off x="8580436" y="1996036"/>
                    <a:ext cx="731520" cy="237744"/>
                    <a:chOff x="8580436" y="1996036"/>
                    <a:chExt cx="731520" cy="237744"/>
                  </a:xfrm>
                </p:grpSpPr>
                <p:sp>
                  <p:nvSpPr>
                    <p:cNvPr id="19" name="Rectangle 18"/>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cxnSp>
                  <p:nvCxnSpPr>
                    <p:cNvPr id="20" name="Straight Connector 19"/>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 name="Straight Connector 14"/>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5"/>
            <a:stretch>
              <a:fillRect/>
            </a:stretch>
          </p:blipFill>
          <p:spPr>
            <a:xfrm>
              <a:off x="5381225" y="1815716"/>
              <a:ext cx="704431" cy="1388143"/>
            </a:xfrm>
            <a:prstGeom prst="rect">
              <a:avLst/>
            </a:prstGeom>
          </p:spPr>
        </p:pic>
        <p:pic>
          <p:nvPicPr>
            <p:cNvPr id="9" name="Picture 8"/>
            <p:cNvPicPr>
              <a:picLocks noChangeAspect="1"/>
            </p:cNvPicPr>
            <p:nvPr/>
          </p:nvPicPr>
          <p:blipFill>
            <a:blip r:embed="rId5"/>
            <a:stretch>
              <a:fillRect/>
            </a:stretch>
          </p:blipFill>
          <p:spPr>
            <a:xfrm>
              <a:off x="5391134" y="3334500"/>
              <a:ext cx="704431" cy="138814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4588" y="3426785"/>
              <a:ext cx="1362166" cy="1380450"/>
            </a:xfrm>
            <a:prstGeom prst="rect">
              <a:avLst/>
            </a:prstGeom>
          </p:spPr>
        </p:pic>
        <p:pic>
          <p:nvPicPr>
            <p:cNvPr id="11" name="Picture 10" descr="H:\AVS_Work\Evergreen\MSL_Flash_Object_Library\MSL_PNG_Object_Library\Document_BoxesWriti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6990" y="1824594"/>
              <a:ext cx="810731" cy="132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939524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dirty="0"/>
          </a:p>
        </p:txBody>
      </p:sp>
    </p:spTree>
    <p:custDataLst>
      <p:tags r:id="rId1"/>
    </p:custDataLst>
    <p:extLst>
      <p:ext uri="{BB962C8B-B14F-4D97-AF65-F5344CB8AC3E}">
        <p14:creationId xmlns:p14="http://schemas.microsoft.com/office/powerpoint/2010/main" val="3837591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Configuring and using </a:t>
            </a:r>
            <a:br>
              <a:rPr lang="en-IN" dirty="0"/>
            </a:br>
            <a:r>
              <a:rPr lang="en-IN" dirty="0"/>
              <a:t>Multi-Factor Authentication</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sz="2800" dirty="0"/>
              <a:t>Enable Multi-Factor Authentication for an </a:t>
            </a:r>
            <a:br>
              <a:rPr lang="en-US" sz="2800" dirty="0"/>
            </a:br>
            <a:r>
              <a:rPr lang="en-US" sz="2800" dirty="0"/>
              <a:t>Azure AD user account</a:t>
            </a:r>
          </a:p>
          <a:p>
            <a:r>
              <a:rPr lang="en-US" sz="2800" dirty="0"/>
              <a:t>Authenticate to the Azure portal as an Azure AD user with Multi-Factor Authentication enabled</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GB" u="sng" dirty="0">
                <a:solidFill>
                  <a:srgbClr val="0000FF"/>
                </a:solidFill>
                <a:latin typeface="Arial"/>
                <a:ea typeface="Calibri"/>
                <a:cs typeface="Segoe UI"/>
                <a:hlinkClick r:id="rId3"/>
              </a:rPr>
              <a:t>http://aka.ms/E9ep7z</a:t>
            </a:r>
            <a:r>
              <a:rPr lang="en-GB" dirty="0">
                <a:latin typeface="Arial"/>
                <a:ea typeface="Calibri"/>
                <a:cs typeface="Times New Roman"/>
              </a:rPr>
              <a:t> </a:t>
            </a:r>
            <a:endParaRPr lang="en-US" dirty="0"/>
          </a:p>
        </p:txBody>
      </p:sp>
    </p:spTree>
    <p:extLst>
      <p:ext uri="{BB962C8B-B14F-4D97-AF65-F5344CB8AC3E}">
        <p14:creationId xmlns:p14="http://schemas.microsoft.com/office/powerpoint/2010/main" val="1339264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SSO via Access Panel</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solidFill>
                  <a:srgbClr val="000000"/>
                </a:solidFill>
              </a:rPr>
              <a:t>Single Sign-On implementations:</a:t>
            </a:r>
          </a:p>
          <a:p>
            <a:pPr lvl="1"/>
            <a:r>
              <a:rPr lang="en-US" dirty="0">
                <a:solidFill>
                  <a:srgbClr val="000000"/>
                </a:solidFill>
              </a:rPr>
              <a:t>Password-based SSO:</a:t>
            </a:r>
          </a:p>
          <a:p>
            <a:pPr marL="756000" lvl="2"/>
            <a:r>
              <a:rPr lang="en-US" dirty="0">
                <a:solidFill>
                  <a:srgbClr val="000000"/>
                </a:solidFill>
              </a:rPr>
              <a:t>Administrator managed credentials</a:t>
            </a:r>
          </a:p>
          <a:p>
            <a:pPr marL="756000" lvl="2"/>
            <a:r>
              <a:rPr lang="en-US" dirty="0">
                <a:solidFill>
                  <a:srgbClr val="000000"/>
                </a:solidFill>
              </a:rPr>
              <a:t>User managed credentials</a:t>
            </a:r>
          </a:p>
          <a:p>
            <a:pPr lvl="1"/>
            <a:r>
              <a:rPr lang="en-US" dirty="0">
                <a:solidFill>
                  <a:srgbClr val="000000"/>
                </a:solidFill>
              </a:rPr>
              <a:t>Azure AD SSO</a:t>
            </a:r>
          </a:p>
          <a:p>
            <a:pPr lvl="1"/>
            <a:r>
              <a:rPr lang="en-US" dirty="0">
                <a:solidFill>
                  <a:srgbClr val="000000"/>
                </a:solidFill>
              </a:rPr>
              <a:t>Linked SSO</a:t>
            </a:r>
          </a:p>
          <a:p>
            <a:pPr marL="0" indent="0">
              <a:buNone/>
            </a:pPr>
            <a:r>
              <a:rPr lang="en-US" dirty="0">
                <a:solidFill>
                  <a:srgbClr val="000000"/>
                </a:solidFill>
              </a:rPr>
              <a:t>Azure AD Access Panel: </a:t>
            </a:r>
          </a:p>
          <a:p>
            <a:pPr lvl="1"/>
            <a:r>
              <a:rPr lang="en-US" dirty="0">
                <a:solidFill>
                  <a:srgbClr val="000000"/>
                </a:solidFill>
              </a:rPr>
              <a:t>Lists all applications assigned to a user</a:t>
            </a:r>
          </a:p>
          <a:p>
            <a:pPr lvl="1"/>
            <a:r>
              <a:rPr lang="en-US" dirty="0">
                <a:solidFill>
                  <a:srgbClr val="000000"/>
                </a:solidFill>
              </a:rPr>
              <a:t>Implements SSO</a:t>
            </a:r>
          </a:p>
          <a:p>
            <a:pPr lvl="1"/>
            <a:r>
              <a:rPr lang="en-GB" dirty="0">
                <a:solidFill>
                  <a:srgbClr val="000000"/>
                </a:solidFill>
              </a:rPr>
              <a:t>Relies on Access Panel Extension browser add-on for password-based SSO</a:t>
            </a:r>
          </a:p>
        </p:txBody>
      </p:sp>
    </p:spTree>
    <p:custDataLst>
      <p:tags r:id="rId1"/>
    </p:custDataLst>
    <p:extLst>
      <p:ext uri="{BB962C8B-B14F-4D97-AF65-F5344CB8AC3E}">
        <p14:creationId xmlns:p14="http://schemas.microsoft.com/office/powerpoint/2010/main" val="275019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Apps as a component of Azure App Service</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200" dirty="0">
                <a:solidFill>
                  <a:srgbClr val="000000"/>
                </a:solidFill>
              </a:rPr>
              <a:t>App Service:</a:t>
            </a:r>
          </a:p>
          <a:p>
            <a:pPr lvl="1"/>
            <a:r>
              <a:rPr lang="en-US" dirty="0">
                <a:solidFill>
                  <a:srgbClr val="000000"/>
                </a:solidFill>
              </a:rPr>
              <a:t>Web Apps</a:t>
            </a:r>
          </a:p>
          <a:p>
            <a:pPr lvl="1"/>
            <a:r>
              <a:rPr lang="en-US" dirty="0">
                <a:solidFill>
                  <a:srgbClr val="000000"/>
                </a:solidFill>
              </a:rPr>
              <a:t>Mobile Apps</a:t>
            </a:r>
          </a:p>
          <a:p>
            <a:pPr lvl="1"/>
            <a:r>
              <a:rPr lang="en-US" dirty="0">
                <a:solidFill>
                  <a:srgbClr val="000000"/>
                </a:solidFill>
              </a:rPr>
              <a:t>API Apps</a:t>
            </a:r>
          </a:p>
          <a:p>
            <a:pPr lvl="1"/>
            <a:r>
              <a:rPr lang="en-US" dirty="0">
                <a:solidFill>
                  <a:srgbClr val="000000"/>
                </a:solidFill>
              </a:rPr>
              <a:t>Logic Apps</a:t>
            </a:r>
          </a:p>
          <a:p>
            <a:pPr marL="0" indent="0">
              <a:buNone/>
            </a:pPr>
            <a:r>
              <a:rPr lang="en-US" sz="3200" dirty="0">
                <a:solidFill>
                  <a:srgbClr val="000000"/>
                </a:solidFill>
              </a:rPr>
              <a:t>Web Apps features:</a:t>
            </a:r>
          </a:p>
          <a:p>
            <a:pPr lvl="1"/>
            <a:r>
              <a:rPr lang="en-US" dirty="0">
                <a:solidFill>
                  <a:srgbClr val="000000"/>
                </a:solidFill>
              </a:rPr>
              <a:t>Marketplace-based solutions</a:t>
            </a:r>
          </a:p>
          <a:p>
            <a:pPr lvl="1"/>
            <a:r>
              <a:rPr lang="en-US" dirty="0">
                <a:solidFill>
                  <a:srgbClr val="000000"/>
                </a:solidFill>
              </a:rPr>
              <a:t>Autoscaling</a:t>
            </a:r>
          </a:p>
          <a:p>
            <a:pPr lvl="1"/>
            <a:r>
              <a:rPr lang="en-US" dirty="0">
                <a:solidFill>
                  <a:srgbClr val="000000"/>
                </a:solidFill>
              </a:rPr>
              <a:t>Continuous integration</a:t>
            </a:r>
          </a:p>
          <a:p>
            <a:pPr lvl="1"/>
            <a:r>
              <a:rPr lang="en-US" dirty="0">
                <a:solidFill>
                  <a:srgbClr val="000000"/>
                </a:solidFill>
              </a:rPr>
              <a:t>Deployment slots</a:t>
            </a:r>
          </a:p>
          <a:p>
            <a:pPr lvl="1"/>
            <a:r>
              <a:rPr lang="en-US" dirty="0">
                <a:solidFill>
                  <a:srgbClr val="000000"/>
                </a:solidFill>
              </a:rPr>
              <a:t>Azure WebJobs</a:t>
            </a:r>
          </a:p>
          <a:p>
            <a:pPr lvl="1"/>
            <a:r>
              <a:rPr lang="en-US" dirty="0">
                <a:solidFill>
                  <a:srgbClr val="000000"/>
                </a:solidFill>
              </a:rPr>
              <a:t>Hybrid connections</a:t>
            </a:r>
          </a:p>
          <a:p>
            <a:endParaRPr lang="en-US" dirty="0">
              <a:solidFill>
                <a:srgbClr val="000000"/>
              </a:solidFill>
            </a:endParaRPr>
          </a:p>
        </p:txBody>
      </p:sp>
    </p:spTree>
    <p:extLst>
      <p:ext uri="{BB962C8B-B14F-4D97-AF65-F5344CB8AC3E}">
        <p14:creationId xmlns:p14="http://schemas.microsoft.com/office/powerpoint/2010/main" val="3681618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GB" dirty="0"/>
              <a:t>Configure Password-based SSO</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sz="2800" dirty="0"/>
              <a:t>Add a directory application</a:t>
            </a:r>
          </a:p>
          <a:p>
            <a:r>
              <a:rPr lang="en-US" sz="2800" dirty="0"/>
              <a:t>Assign a directory application to a user</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u="sng" dirty="0">
                <a:latin typeface="Arial" panose="020B0604020202020204" pitchFamily="34" charset="0"/>
                <a:cs typeface="Arial" panose="020B0604020202020204" pitchFamily="34" charset="0"/>
                <a:hlinkClick r:id="rId3"/>
              </a:rPr>
              <a:t>http://aka.ms/R8gc5q</a:t>
            </a:r>
            <a:endParaRPr lang="en-US" dirty="0"/>
          </a:p>
        </p:txBody>
      </p:sp>
    </p:spTree>
    <p:extLst>
      <p:ext uri="{BB962C8B-B14F-4D97-AF65-F5344CB8AC3E}">
        <p14:creationId xmlns:p14="http://schemas.microsoft.com/office/powerpoint/2010/main" val="3060152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pPr>
              <a:lnSpc>
                <a:spcPct val="115000"/>
              </a:lnSpc>
              <a:spcAft>
                <a:spcPts val="1000"/>
              </a:spcAft>
            </a:pPr>
            <a:r>
              <a:rPr lang="en-GB" sz="2800" dirty="0">
                <a:latin typeface="Arial"/>
                <a:ea typeface="Calibri"/>
                <a:cs typeface="Times New Roman"/>
                <a:hlinkClick r:id="rId3"/>
              </a:rPr>
              <a:t>https://github.com/MicrosoftLearning/10979-MicrosoftAzureFundamentals/blob/master/Instructions/10979D_LAB_08.md</a:t>
            </a:r>
            <a:endParaRPr lang="en-GB" sz="2800" dirty="0">
              <a:latin typeface="Arial"/>
              <a:ea typeface="Calibri"/>
              <a:cs typeface="Times New Roman"/>
            </a:endParaRPr>
          </a:p>
          <a:p>
            <a:pPr>
              <a:lnSpc>
                <a:spcPct val="115000"/>
              </a:lnSpc>
              <a:spcAft>
                <a:spcPts val="1000"/>
              </a:spcAft>
            </a:pPr>
            <a:endParaRPr lang="en-GB" sz="2800" dirty="0">
              <a:latin typeface="Arial"/>
              <a:ea typeface="Calibri"/>
              <a:cs typeface="Times New Roman"/>
            </a:endParaRPr>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30 minutes</a:t>
            </a:r>
          </a:p>
        </p:txBody>
      </p:sp>
    </p:spTree>
    <p:extLst>
      <p:ext uri="{BB962C8B-B14F-4D97-AF65-F5344CB8AC3E}">
        <p14:creationId xmlns:p14="http://schemas.microsoft.com/office/powerpoint/2010/main" val="1303386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6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a:t>
            </a:r>
          </a:p>
        </p:txBody>
      </p:sp>
      <p:sp>
        <p:nvSpPr>
          <p:cNvPr id="4" name="Content Placeholder 2"/>
          <p:cNvSpPr txBox="1">
            <a:spLocks/>
          </p:cNvSpPr>
          <p:nvPr/>
        </p:nvSpPr>
        <p:spPr>
          <a:xfrm>
            <a:off x="203993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Web Apps concepts:</a:t>
            </a:r>
          </a:p>
          <a:p>
            <a:pPr lvl="1"/>
            <a:r>
              <a:rPr lang="en-US" kern="0" dirty="0">
                <a:solidFill>
                  <a:srgbClr val="000000"/>
                </a:solidFill>
              </a:rPr>
              <a:t>Gallery applications</a:t>
            </a:r>
          </a:p>
          <a:p>
            <a:pPr lvl="1"/>
            <a:r>
              <a:rPr lang="en-US" kern="0" dirty="0">
                <a:solidFill>
                  <a:srgbClr val="000000"/>
                </a:solidFill>
              </a:rPr>
              <a:t>Autoscaling</a:t>
            </a:r>
          </a:p>
          <a:p>
            <a:pPr lvl="1"/>
            <a:r>
              <a:rPr lang="en-US" kern="0" dirty="0">
                <a:solidFill>
                  <a:srgbClr val="000000"/>
                </a:solidFill>
              </a:rPr>
              <a:t>Continuous integration and deployment</a:t>
            </a:r>
          </a:p>
          <a:p>
            <a:pPr lvl="1"/>
            <a:r>
              <a:rPr lang="en-US" kern="0" dirty="0">
                <a:solidFill>
                  <a:srgbClr val="000000"/>
                </a:solidFill>
              </a:rPr>
              <a:t>Deployment slots</a:t>
            </a:r>
          </a:p>
          <a:p>
            <a:pPr lvl="1"/>
            <a:r>
              <a:rPr lang="en-US" kern="0" dirty="0">
                <a:solidFill>
                  <a:srgbClr val="000000"/>
                </a:solidFill>
              </a:rPr>
              <a:t>Testing in production</a:t>
            </a:r>
          </a:p>
          <a:p>
            <a:pPr lvl="1"/>
            <a:r>
              <a:rPr lang="en-US" kern="0" dirty="0">
                <a:solidFill>
                  <a:srgbClr val="000000"/>
                </a:solidFill>
              </a:rPr>
              <a:t>Azure WebJobs</a:t>
            </a:r>
          </a:p>
          <a:p>
            <a:pPr lvl="1"/>
            <a:r>
              <a:rPr lang="en-US" kern="0" dirty="0">
                <a:solidFill>
                  <a:srgbClr val="000000"/>
                </a:solidFill>
              </a:rPr>
              <a:t>Hybrid connections</a:t>
            </a:r>
          </a:p>
          <a:p>
            <a:pPr lvl="1"/>
            <a:r>
              <a:rPr lang="en-US" kern="0" dirty="0">
                <a:solidFill>
                  <a:srgbClr val="000000"/>
                </a:solidFill>
              </a:rPr>
              <a:t>Azure virtual network integration</a:t>
            </a:r>
          </a:p>
          <a:p>
            <a:pPr lvl="1"/>
            <a:r>
              <a:rPr lang="en-US" kern="0" dirty="0">
                <a:solidFill>
                  <a:srgbClr val="000000"/>
                </a:solidFill>
              </a:rPr>
              <a:t>Authentication and authorization</a:t>
            </a:r>
          </a:p>
          <a:p>
            <a:pPr marL="0" indent="0">
              <a:buNone/>
            </a:pPr>
            <a:endParaRPr lang="en-US" kern="0" dirty="0">
              <a:solidFill>
                <a:srgbClr val="000000"/>
              </a:solidFill>
            </a:endParaRPr>
          </a:p>
        </p:txBody>
      </p:sp>
    </p:spTree>
    <p:extLst>
      <p:ext uri="{BB962C8B-B14F-4D97-AF65-F5344CB8AC3E}">
        <p14:creationId xmlns:p14="http://schemas.microsoft.com/office/powerpoint/2010/main" val="428375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a:t>
            </a:r>
          </a:p>
        </p:txBody>
      </p:sp>
      <p:sp>
        <p:nvSpPr>
          <p:cNvPr id="4" name="Content Placeholder 2"/>
          <p:cNvSpPr txBox="1">
            <a:spLocks/>
          </p:cNvSpPr>
          <p:nvPr/>
        </p:nvSpPr>
        <p:spPr>
          <a:xfrm>
            <a:off x="1736652" y="1021215"/>
            <a:ext cx="865490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Requirements of mobile apps:</a:t>
            </a:r>
          </a:p>
          <a:p>
            <a:pPr lvl="1"/>
            <a:r>
              <a:rPr lang="en-US" kern="0" dirty="0">
                <a:solidFill>
                  <a:srgbClr val="000000"/>
                </a:solidFill>
              </a:rPr>
              <a:t>Store and access structured data</a:t>
            </a:r>
          </a:p>
          <a:p>
            <a:pPr lvl="1"/>
            <a:r>
              <a:rPr lang="en-US" kern="0" dirty="0">
                <a:solidFill>
                  <a:srgbClr val="000000"/>
                </a:solidFill>
              </a:rPr>
              <a:t>Receive notifications for alerts and updates</a:t>
            </a:r>
          </a:p>
          <a:p>
            <a:pPr lvl="1"/>
            <a:r>
              <a:rPr lang="en-US" kern="0" dirty="0">
                <a:solidFill>
                  <a:srgbClr val="000000"/>
                </a:solidFill>
              </a:rPr>
              <a:t>Authenticate and authorize</a:t>
            </a:r>
          </a:p>
          <a:p>
            <a:pPr lvl="1"/>
            <a:r>
              <a:rPr lang="en-US" kern="0" dirty="0">
                <a:solidFill>
                  <a:srgbClr val="000000"/>
                </a:solidFill>
              </a:rPr>
              <a:t>Incorporate business logic</a:t>
            </a:r>
          </a:p>
          <a:p>
            <a:pPr lvl="0"/>
            <a:r>
              <a:rPr lang="en-US" kern="0" dirty="0">
                <a:solidFill>
                  <a:srgbClr val="000000"/>
                </a:solidFill>
              </a:rPr>
              <a:t>Mobile Apps is not the same as Azure Mobile Services</a:t>
            </a:r>
          </a:p>
          <a:p>
            <a:pPr lvl="0"/>
            <a:r>
              <a:rPr lang="en-US" kern="0" dirty="0">
                <a:solidFill>
                  <a:srgbClr val="000000"/>
                </a:solidFill>
              </a:rPr>
              <a:t>You can move mobile apps from Mobile Services to Mobile Apps by using:</a:t>
            </a:r>
          </a:p>
          <a:p>
            <a:pPr lvl="1"/>
            <a:r>
              <a:rPr lang="en-US" kern="0" dirty="0">
                <a:solidFill>
                  <a:srgbClr val="000000"/>
                </a:solidFill>
              </a:rPr>
              <a:t>Migration</a:t>
            </a:r>
          </a:p>
          <a:p>
            <a:pPr lvl="1"/>
            <a:r>
              <a:rPr lang="en-US" kern="0" dirty="0">
                <a:solidFill>
                  <a:srgbClr val="000000"/>
                </a:solidFill>
              </a:rPr>
              <a:t>Upgrade</a:t>
            </a:r>
          </a:p>
          <a:p>
            <a:pPr marL="0" indent="0">
              <a:buNone/>
            </a:pPr>
            <a:endParaRPr lang="en-US" kern="0" dirty="0">
              <a:solidFill>
                <a:srgbClr val="000000"/>
              </a:solidFill>
            </a:endParaRPr>
          </a:p>
        </p:txBody>
      </p:sp>
    </p:spTree>
    <p:extLst>
      <p:ext uri="{BB962C8B-B14F-4D97-AF65-F5344CB8AC3E}">
        <p14:creationId xmlns:p14="http://schemas.microsoft.com/office/powerpoint/2010/main" val="2210810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Modern Marketer">
  <a:themeElements>
    <a:clrScheme name="Custom 3">
      <a:dk1>
        <a:srgbClr val="000000"/>
      </a:dk1>
      <a:lt1>
        <a:srgbClr val="FFFFFF"/>
      </a:lt1>
      <a:dk2>
        <a:srgbClr val="44546A"/>
      </a:dk2>
      <a:lt2>
        <a:srgbClr val="E7E6E6"/>
      </a:lt2>
      <a:accent1>
        <a:srgbClr val="091F4B"/>
      </a:accent1>
      <a:accent2>
        <a:srgbClr val="2D78D7"/>
      </a:accent2>
      <a:accent3>
        <a:srgbClr val="3ABBF1"/>
      </a:accent3>
      <a:accent4>
        <a:srgbClr val="17178E"/>
      </a:accent4>
      <a:accent5>
        <a:srgbClr val="4472C4"/>
      </a:accent5>
      <a:accent6>
        <a:srgbClr val="28B293"/>
      </a:accent6>
      <a:hlink>
        <a:srgbClr val="2D78D7"/>
      </a:hlink>
      <a:folHlink>
        <a:srgbClr val="7F7F7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A_PPT_16-9_v1.pptx" id="{A96E34C4-7DD4-4897-B8F6-22CE5F77215E}" vid="{97E08602-9EB2-44A3-ACEB-6DFBEF4E968B}"/>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a53d73d2-368b-429e-b817-1324eec1382c"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369f9055-6b6c-48b9-9320-5df2d46c430a" Revision="1" Stencil="7276b9ef-3953-4dce-a89b-ed85f20b8b93" StencilVersion="1.0"/>
</Control>
</file>

<file path=customXml/item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87dffba1-1d4a-462b-a7d4-7e6c48826428">v-amtala@microsoft.com</LastSharedByUser>
    <SharedWithUsers xmlns="87dffba1-1d4a-462b-a7d4-7e6c48826428">
      <UserInfo>
        <DisplayName>Jan Horacek (Wunderman)</DisplayName>
        <AccountId>333</AccountId>
        <AccountType/>
      </UserInfo>
      <UserInfo>
        <DisplayName>Omar Venado Estrada</DisplayName>
        <AccountId>1338</AccountId>
        <AccountType/>
      </UserInfo>
      <UserInfo>
        <DisplayName>Marian Pereira</DisplayName>
        <AccountId>5191</AccountId>
        <AccountType/>
      </UserInfo>
    </SharedWithUsers>
    <LastSharedByTime xmlns="87dffba1-1d4a-462b-a7d4-7e6c48826428">2017-06-16T19:50:33+00:00</LastSharedByTime>
    <ws3a xmlns="0165ef80-7ffb-4165-861c-8eb6195118e7" xsi:nil="true"/>
    <Segments xmlns="0165ef80-7ffb-4165-861c-8eb6195118e7">
      <Value>None</Value>
    </Segments>
    <oplt xmlns="0165ef80-7ffb-4165-861c-8eb6195118e7" xsi:nil="true"/>
    <v3f3 xmlns="0165ef80-7ffb-4165-861c-8eb6195118e7" xsi:nil="true"/>
    <yp5r xmlns="0165ef80-7ffb-4165-861c-8eb6195118e7" xsi:nil="true"/>
    <Tele_x002d_Sales_x0020_Readiness_x0020_Content_x0020_Status xmlns="0165ef80-7ffb-4165-861c-8eb6195118e7">Select One</Tele_x002d_Sales_x0020_Readiness_x0020_Content_x0020_Status>
    <_x0072_mu0 xmlns="0165ef80-7ffb-4165-861c-8eb6195118e7" xsi:nil="true"/>
    <j6ub xmlns="0165ef80-7ffb-4165-861c-8eb6195118e7" xsi:nil="true"/>
  </documentManagement>
</p:properties>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t:contentTypeSchema xmlns:ct="http://schemas.microsoft.com/office/2006/metadata/contentType" xmlns:ma="http://schemas.microsoft.com/office/2006/metadata/properties/metaAttributes" ct:_="" ma:_="" ma:contentTypeName="Document" ma:contentTypeID="0x01010016844B5EF2A5964E975928CDE4B85690" ma:contentTypeVersion="18" ma:contentTypeDescription="Create a new document." ma:contentTypeScope="" ma:versionID="fae3446fa27c7d42a72ea8797e7f7680">
  <xsd:schema xmlns:xsd="http://www.w3.org/2001/XMLSchema" xmlns:xs="http://www.w3.org/2001/XMLSchema" xmlns:p="http://schemas.microsoft.com/office/2006/metadata/properties" xmlns:ns1="http://schemas.microsoft.com/sharepoint/v3" xmlns:ns2="87dffba1-1d4a-462b-a7d4-7e6c48826428" xmlns:ns3="0165ef80-7ffb-4165-861c-8eb6195118e7" targetNamespace="http://schemas.microsoft.com/office/2006/metadata/properties" ma:root="true" ma:fieldsID="bf25103ad548f3881873be1427f992e1" ns1:_="" ns2:_="" ns3:_="">
    <xsd:import namespace="http://schemas.microsoft.com/sharepoint/v3"/>
    <xsd:import namespace="87dffba1-1d4a-462b-a7d4-7e6c48826428"/>
    <xsd:import namespace="0165ef80-7ffb-4165-861c-8eb6195118e7"/>
    <xsd:element name="properties">
      <xsd:complexType>
        <xsd:sequence>
          <xsd:element name="documentManagement">
            <xsd:complexType>
              <xsd:all>
                <xsd:element ref="ns2:SharedWithUsers" minOccurs="0"/>
                <xsd:element ref="ns3:Segments" minOccurs="0"/>
                <xsd:element ref="ns3:v3f3" minOccurs="0"/>
                <xsd:element ref="ns3:_x0072_mu0" minOccurs="0"/>
                <xsd:element ref="ns3:j6ub" minOccurs="0"/>
                <xsd:element ref="ns3:yp5r" minOccurs="0"/>
                <xsd:element ref="ns3:oplt" minOccurs="0"/>
                <xsd:element ref="ns3:ws3a" minOccurs="0"/>
                <xsd:element ref="ns2:SharingHintHash" minOccurs="0"/>
                <xsd:element ref="ns2:SharedWithDetails" minOccurs="0"/>
                <xsd:element ref="ns1:_ip_UnifiedCompliancePolicyProperties" minOccurs="0"/>
                <xsd:element ref="ns1:_ip_UnifiedCompliancePolicyUIAction" minOccurs="0"/>
                <xsd:element ref="ns3:Tele_x002d_Sales_x0020_Readiness_x0020_Content_x0020_Statu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dffba1-1d4a-462b-a7d4-7e6c4882642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6" nillable="true" ma:displayName="Sharing Hint Hash" ma:internalName="SharingHintHash" ma:readOnly="true">
      <xsd:simpleType>
        <xsd:restriction base="dms:Text"/>
      </xsd:simpleType>
    </xsd:element>
    <xsd:element name="SharedWithDetails" ma:index="17" nillable="true" ma:displayName="Shared With Details" ma:internalName="SharedWithDetails" ma:readOnly="true">
      <xsd:simpleType>
        <xsd:restriction base="dms:Note">
          <xsd:maxLength value="255"/>
        </xsd:restriction>
      </xsd:simpleType>
    </xsd:element>
    <xsd:element name="LastSharedByUser" ma:index="21" nillable="true" ma:displayName="Last Shared By User" ma:description="" ma:internalName="LastSharedByUser" ma:readOnly="true">
      <xsd:simpleType>
        <xsd:restriction base="dms:Note">
          <xsd:maxLength value="255"/>
        </xsd:restriction>
      </xsd:simpleType>
    </xsd:element>
    <xsd:element name="LastSharedByTime" ma:index="2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165ef80-7ffb-4165-861c-8eb6195118e7" elementFormDefault="qualified">
    <xsd:import namespace="http://schemas.microsoft.com/office/2006/documentManagement/types"/>
    <xsd:import namespace="http://schemas.microsoft.com/office/infopath/2007/PartnerControls"/>
    <xsd:element name="Segments" ma:index="9" nillable="true" ma:displayName="Segments" ma:default="None" ma:internalName="Segments" ma:requiredMultiChoice="true">
      <xsd:complexType>
        <xsd:complexContent>
          <xsd:extension base="dms:MultiChoice">
            <xsd:sequence>
              <xsd:element name="Value" maxOccurs="unbounded" minOccurs="0" nillable="true">
                <xsd:simpleType>
                  <xsd:restriction base="dms:Choice">
                    <xsd:enumeration value="None"/>
                    <xsd:enumeration value="CTM"/>
                    <xsd:enumeration value="CAM"/>
                    <xsd:enumeration value="EPG"/>
                    <xsd:enumeration value="SMB"/>
                    <xsd:enumeration value="Public Sector"/>
                  </xsd:restriction>
                </xsd:simpleType>
              </xsd:element>
            </xsd:sequence>
          </xsd:extension>
        </xsd:complexContent>
      </xsd:complexType>
    </xsd:element>
    <xsd:element name="v3f3" ma:index="10" nillable="true" ma:displayName="Campaign Overview" ma:internalName="v3f3">
      <xsd:simpleType>
        <xsd:restriction base="dms:Text"/>
      </xsd:simpleType>
    </xsd:element>
    <xsd:element name="_x0072_mu0" ma:index="11" nillable="true" ma:displayName="Who is Target Audience" ma:internalName="_x0072_mu0">
      <xsd:simpleType>
        <xsd:restriction base="dms:Text"/>
      </xsd:simpleType>
    </xsd:element>
    <xsd:element name="j6ub" ma:index="12" nillable="true" ma:displayName="SMSP Sales team" ma:internalName="j6ub">
      <xsd:simpleType>
        <xsd:restriction base="dms:Text"/>
      </xsd:simpleType>
    </xsd:element>
    <xsd:element name="yp5r" ma:index="13" nillable="true" ma:displayName="Product / Solution Focus" ma:internalName="yp5r">
      <xsd:simpleType>
        <xsd:restriction base="dms:Text"/>
      </xsd:simpleType>
    </xsd:element>
    <xsd:element name="oplt" ma:index="14" nillable="true" ma:displayName="Text" ma:internalName="oplt">
      <xsd:simpleType>
        <xsd:restriction base="dms:Text"/>
      </xsd:simpleType>
    </xsd:element>
    <xsd:element name="ws3a" ma:index="15" nillable="true" ma:displayName="Is there Tele Sales followup" ma:internalName="ws3a">
      <xsd:simpleType>
        <xsd:restriction base="dms:Text"/>
      </xsd:simpleType>
    </xsd:element>
    <xsd:element name="Tele_x002d_Sales_x0020_Readiness_x0020_Content_x0020_Status" ma:index="20" nillable="true" ma:displayName="Tele-Sales Readiness Content Status" ma:default="Select One" ma:format="Dropdown" ma:internalName="Tele_x002d_Sales_x0020_Readiness_x0020_Content_x0020_Status">
      <xsd:simpleType>
        <xsd:restriction base="dms:Choice">
          <xsd:enumeration value="Select One"/>
          <xsd:enumeration value="Not Started"/>
          <xsd:enumeration value="In-progress"/>
          <xsd:enumeration value="Delivered to Tele-Sales Leads"/>
        </xsd:restriction>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d69996e1-3d61-4686-9b63-f1b855c596ab" Revision="1" Stencil="7276b9ef-3953-4dce-a89b-ed85f20b8b93" StencilVersion="1.0"/>
</Control>
</file>

<file path=customXml/item34.xml><?xml version="1.0" encoding="utf-8"?>
<Control xmlns="http://schemas.microsoft.com/VisualStudio/2011/storyboarding/control">
  <Id Name="a2191c86-fc50-4add-948c-129f6b5a88d8" Revision="1" Stencil="7276b9ef-3953-4dce-a89b-ed85f20b8b93" StencilVersion="1.0"/>
</Control>
</file>

<file path=customXml/item35.xml><?xml version="1.0" encoding="utf-8"?>
<Control xmlns="http://schemas.microsoft.com/VisualStudio/2011/storyboarding/control">
  <Id Name="d69996e1-3d61-4686-9b63-f1b855c596ab" Revision="1" Stencil="7276b9ef-3953-4dce-a89b-ed85f20b8b93" StencilVersion="1.0"/>
</Control>
</file>

<file path=customXml/item36.xml><?xml version="1.0" encoding="utf-8"?>
<Control xmlns="http://schemas.microsoft.com/VisualStudio/2011/storyboarding/control">
  <Id Name="fb22c541-ded0-47fa-8877-83a4c2d16227" Revision="1" Stencil="7276b9ef-3953-4dce-a89b-ed85f20b8b93" StencilVersion="1.0"/>
</Control>
</file>

<file path=customXml/item37.xml><?xml version="1.0" encoding="utf-8"?>
<Control xmlns="http://schemas.microsoft.com/VisualStudio/2011/storyboarding/control">
  <Id Name="a2191c86-fc50-4add-948c-129f6b5a88d8" Revision="1" Stencil="7276b9ef-3953-4dce-a89b-ed85f20b8b93" StencilVersion="1.0"/>
</Control>
</file>

<file path=customXml/item38.xml><?xml version="1.0" encoding="utf-8"?>
<Control xmlns="http://schemas.microsoft.com/VisualStudio/2011/storyboarding/control">
  <Id Name="a2191c86-fc50-4add-948c-129f6b5a88d8" Revision="1" Stencil="7276b9ef-3953-4dce-a89b-ed85f20b8b93"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0.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1.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2.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4.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5.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6.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17.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8.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9.xml><?xml version="1.0" encoding="utf-8"?>
<ds:datastoreItem xmlns:ds="http://schemas.openxmlformats.org/officeDocument/2006/customXml" ds:itemID="{156A89A9-FCD0-40D5-A601-13A9370A4EAA}">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87dffba1-1d4a-462b-a7d4-7e6c48826428"/>
    <ds:schemaRef ds:uri="http://schemas.microsoft.com/sharepoint/v3"/>
    <ds:schemaRef ds:uri="0165ef80-7ffb-4165-861c-8eb6195118e7"/>
    <ds:schemaRef ds:uri="http://www.w3.org/XML/1998/namespace"/>
  </ds:schemaRefs>
</ds:datastoreItem>
</file>

<file path=customXml/itemProps2.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0.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1.xml><?xml version="1.0" encoding="utf-8"?>
<ds:datastoreItem xmlns:ds="http://schemas.openxmlformats.org/officeDocument/2006/customXml" ds:itemID="{17C373E8-5A24-4676-9406-90376691A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7dffba1-1d4a-462b-a7d4-7e6c48826428"/>
    <ds:schemaRef ds:uri="0165ef80-7ffb-4165-861c-8eb6195118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3.xml><?xml version="1.0" encoding="utf-8"?>
<ds:datastoreItem xmlns:ds="http://schemas.openxmlformats.org/officeDocument/2006/customXml" ds:itemID="{E596AE80-2019-48E0-9A92-50904A321729}">
  <ds:schemaRefs>
    <ds:schemaRef ds:uri="http://schemas.microsoft.com/sharepoint/v3/contenttype/forms"/>
  </ds:schemaRefs>
</ds:datastoreItem>
</file>

<file path=customXml/itemProps24.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25.xml><?xml version="1.0" encoding="utf-8"?>
<ds:datastoreItem xmlns:ds="http://schemas.openxmlformats.org/officeDocument/2006/customXml" ds:itemID="{44FC158C-67F1-4BBA-90BD-0F8F5E117070}">
  <ds:schemaRefs>
    <ds:schemaRef ds:uri="http://schemas.microsoft.com/sharepoint/v3/contenttype/forms"/>
  </ds:schemaRefs>
</ds:datastoreItem>
</file>

<file path=customXml/itemProps26.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7.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9.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3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3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3.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34.xml><?xml version="1.0" encoding="utf-8"?>
<ds:datastoreItem xmlns:ds="http://schemas.openxmlformats.org/officeDocument/2006/customXml" ds:itemID="{3B5DA55E-0B69-4CBB-A079-6126461ABBAF}">
  <ds:schemaRefs>
    <ds:schemaRef ds:uri="http://schemas.microsoft.com/VisualStudio/2011/storyboarding/control"/>
  </ds:schemaRefs>
</ds:datastoreItem>
</file>

<file path=customXml/itemProps35.xml><?xml version="1.0" encoding="utf-8"?>
<ds:datastoreItem xmlns:ds="http://schemas.openxmlformats.org/officeDocument/2006/customXml" ds:itemID="{68250852-F930-49CF-BF2A-3F68F4D1FE95}">
  <ds:schemaRefs>
    <ds:schemaRef ds:uri="http://schemas.microsoft.com/VisualStudio/2011/storyboarding/control"/>
  </ds:schemaRefs>
</ds:datastoreItem>
</file>

<file path=customXml/itemProps36.xml><?xml version="1.0" encoding="utf-8"?>
<ds:datastoreItem xmlns:ds="http://schemas.openxmlformats.org/officeDocument/2006/customXml" ds:itemID="{701CC48D-4B35-40F8-97A7-C2F62BCE66A2}">
  <ds:schemaRefs>
    <ds:schemaRef ds:uri="http://schemas.microsoft.com/VisualStudio/2011/storyboarding/control"/>
  </ds:schemaRefs>
</ds:datastoreItem>
</file>

<file path=customXml/itemProps37.xml><?xml version="1.0" encoding="utf-8"?>
<ds:datastoreItem xmlns:ds="http://schemas.openxmlformats.org/officeDocument/2006/customXml" ds:itemID="{0F3EFC51-332B-45E5-98FA-5FEFDD6BF6ED}">
  <ds:schemaRefs>
    <ds:schemaRef ds:uri="http://schemas.microsoft.com/VisualStudio/2011/storyboarding/control"/>
  </ds:schemaRefs>
</ds:datastoreItem>
</file>

<file path=customXml/itemProps38.xml><?xml version="1.0" encoding="utf-8"?>
<ds:datastoreItem xmlns:ds="http://schemas.openxmlformats.org/officeDocument/2006/customXml" ds:itemID="{7BCC68CA-332B-4F88-9AAB-BFB65A4864A9}">
  <ds:schemaRefs>
    <ds:schemaRef ds:uri="http://schemas.microsoft.com/VisualStudio/2011/storyboarding/control"/>
  </ds:schemaRefs>
</ds:datastoreItem>
</file>

<file path=customXml/itemProps4.xml><?xml version="1.0" encoding="utf-8"?>
<ds:datastoreItem xmlns:ds="http://schemas.openxmlformats.org/officeDocument/2006/customXml" ds:itemID="{AB85B49E-F4B0-49AB-B94E-AD59DDD71093}">
  <ds:schemaRefs>
    <ds:schemaRef ds:uri="http://schemas.microsoft.com/office/2006/metadata/properties"/>
    <ds:schemaRef ds:uri="http://schemas.microsoft.com/office/infopath/2007/PartnerControls"/>
    <ds:schemaRef ds:uri="83cd2334-221a-48c3-9034-bfd1542dfe28"/>
  </ds:schemaRefs>
</ds:datastoreItem>
</file>

<file path=customXml/itemProps5.xml><?xml version="1.0" encoding="utf-8"?>
<ds:datastoreItem xmlns:ds="http://schemas.openxmlformats.org/officeDocument/2006/customXml" ds:itemID="{D2B9A546-90B5-4A6C-9CB2-F8011389A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7.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8.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1640</TotalTime>
  <Words>6721</Words>
  <Application>Microsoft Office PowerPoint</Application>
  <PresentationFormat>Widescreen</PresentationFormat>
  <Paragraphs>1032</Paragraphs>
  <Slides>72</Slides>
  <Notes>70</Notes>
  <HiddenSlides>6</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72</vt:i4>
      </vt:variant>
    </vt:vector>
  </HeadingPairs>
  <TitlesOfParts>
    <vt:vector size="94" baseType="lpstr">
      <vt:lpstr>MS PGothic</vt:lpstr>
      <vt:lpstr>Arial</vt:lpstr>
      <vt:lpstr>Bebas Neue Book</vt:lpstr>
      <vt:lpstr>Calibri</vt:lpstr>
      <vt:lpstr>Consolas</vt:lpstr>
      <vt:lpstr>Courier New</vt:lpstr>
      <vt:lpstr>Lucida Sans Unicode</vt:lpstr>
      <vt:lpstr>Proxima Nova Rg</vt:lpstr>
      <vt:lpstr>Raavi</vt:lpstr>
      <vt:lpstr>Segoe</vt:lpstr>
      <vt:lpstr>Segoe UI</vt:lpstr>
      <vt:lpstr>Segoe UI Light</vt:lpstr>
      <vt:lpstr>Symbol</vt:lpstr>
      <vt:lpstr>Times New Roman</vt:lpstr>
      <vt:lpstr>Verdana</vt:lpstr>
      <vt:lpstr>Wingdings</vt:lpstr>
      <vt:lpstr>Modern Marketer</vt:lpstr>
      <vt:lpstr>WHITE TEMPLATE</vt:lpstr>
      <vt:lpstr>NG_MOC_Core_ModuleNew2</vt:lpstr>
      <vt:lpstr>1_NG_MOC_Core_ModuleNew2</vt:lpstr>
      <vt:lpstr>2_NG_MOC_Core_ModuleNew2</vt:lpstr>
      <vt:lpstr>3_NG_MOC_Core_ModuleNew2</vt:lpstr>
      <vt:lpstr>Azure Workshop</vt:lpstr>
      <vt:lpstr>PowerPoint Presentation</vt:lpstr>
      <vt:lpstr>Workshop Schedule</vt:lpstr>
      <vt:lpstr>Agenda</vt:lpstr>
      <vt:lpstr>Web Apps</vt:lpstr>
      <vt:lpstr>Creating and configuring web apps</vt:lpstr>
      <vt:lpstr>Web Apps as a component of Azure App Service</vt:lpstr>
      <vt:lpstr>Web Apps</vt:lpstr>
      <vt:lpstr>Mobile Apps</vt:lpstr>
      <vt:lpstr>Logic Apps</vt:lpstr>
      <vt:lpstr>API Apps</vt:lpstr>
      <vt:lpstr>Comparing the Web Apps feature, Azure VMs hosting web sites, and Azure Cloud Services</vt:lpstr>
      <vt:lpstr>Managing App Service plans</vt:lpstr>
      <vt:lpstr>Configuring and scaling web apps</vt:lpstr>
      <vt:lpstr>Implementing WebJobs</vt:lpstr>
      <vt:lpstr>Design for Scalability and Performance</vt:lpstr>
      <vt:lpstr>Deploy Azure Web Apps to Multiple Regions</vt:lpstr>
      <vt:lpstr>Using Kudu</vt:lpstr>
      <vt:lpstr>Creating and configuring a web app</vt:lpstr>
      <vt:lpstr>Deploying and monitoring web apps</vt:lpstr>
      <vt:lpstr>Options for creating and publishing web app content</vt:lpstr>
      <vt:lpstr>Publishing a web app from Visual Studio</vt:lpstr>
      <vt:lpstr>Performing staged deployments</vt:lpstr>
      <vt:lpstr>Update Web Apps with Minimal Downtime</vt:lpstr>
      <vt:lpstr>What gets Swapped with a Deployment Slot?</vt:lpstr>
      <vt:lpstr>Monitoring web apps</vt:lpstr>
      <vt:lpstr>PowerPoint Presentation</vt:lpstr>
      <vt:lpstr>Site Recovery and Back Up</vt:lpstr>
      <vt:lpstr>Planning storage</vt:lpstr>
      <vt:lpstr>Overview of Azure Storage</vt:lpstr>
      <vt:lpstr>Planning for standard Azure Storage</vt:lpstr>
      <vt:lpstr>Planning for Azure Premium Storage</vt:lpstr>
      <vt:lpstr>Implementing and managing Azure Storage</vt:lpstr>
      <vt:lpstr>Creating a storage account</vt:lpstr>
      <vt:lpstr>Implementing blobs</vt:lpstr>
      <vt:lpstr>Implementing Azure file storage</vt:lpstr>
      <vt:lpstr>Implementing Azure table and queue storage</vt:lpstr>
      <vt:lpstr>Controlling access to storage</vt:lpstr>
      <vt:lpstr>Monitoring storage</vt:lpstr>
      <vt:lpstr>Implementing storage</vt:lpstr>
      <vt:lpstr>PowerPoint Presentation</vt:lpstr>
      <vt:lpstr>PowerPoint Presentation</vt:lpstr>
      <vt:lpstr>Implementing Azure Backup</vt:lpstr>
      <vt:lpstr>Overview of Azure Backup</vt:lpstr>
      <vt:lpstr>File and folder backups with the Recovery Services Agent</vt:lpstr>
      <vt:lpstr>VM-level backup by using the Azure Backup VM extension</vt:lpstr>
      <vt:lpstr>Integrating Azure Backup with Data Protection Manager and Microsoft Azure Backup Server</vt:lpstr>
      <vt:lpstr>Implementing Azure IaaS virtual machine backups</vt:lpstr>
      <vt:lpstr>PowerPoint Presentation</vt:lpstr>
      <vt:lpstr>Planning and implementing Azure Site Recovery</vt:lpstr>
      <vt:lpstr>Overview of Azure Site Recovery</vt:lpstr>
      <vt:lpstr>Planning for Azure Site Recovery</vt:lpstr>
      <vt:lpstr>Implementing Azure Site Recovery</vt:lpstr>
      <vt:lpstr>PowerPoint Presentation</vt:lpstr>
      <vt:lpstr>Active Directory in Azure</vt:lpstr>
      <vt:lpstr>Overview of Azure AD</vt:lpstr>
      <vt:lpstr>What is AD DS?</vt:lpstr>
      <vt:lpstr>Implementing AD DS in Azure</vt:lpstr>
      <vt:lpstr>Overview of Azure AD</vt:lpstr>
      <vt:lpstr>Overview of Azure AD</vt:lpstr>
      <vt:lpstr>Active Directory synchronization and Azure AD</vt:lpstr>
      <vt:lpstr>Creating and managing an Azure AD tenant</vt:lpstr>
      <vt:lpstr>AD FS and Azure AD</vt:lpstr>
      <vt:lpstr>PowerPoint Presentation</vt:lpstr>
      <vt:lpstr>Manage Azure AD authentication</vt:lpstr>
      <vt:lpstr>Multi-Factor Authentication</vt:lpstr>
      <vt:lpstr>PowerPoint Presentation</vt:lpstr>
      <vt:lpstr>Configuring and using  Multi-Factor Authentication</vt:lpstr>
      <vt:lpstr>SSO via Access Panel</vt:lpstr>
      <vt:lpstr>Configure Password-based SSO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Events Update  US Events</dc:title>
  <dc:creator>Michael Mishal</dc:creator>
  <cp:lastModifiedBy>Michael Mishal</cp:lastModifiedBy>
  <cp:revision>50</cp:revision>
  <dcterms:modified xsi:type="dcterms:W3CDTF">2018-02-21T19:20:49Z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0x01010016844B5EF2A5964E975928CDE4B85690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v-amszab@microsoft.com</vt:lpwstr>
  </property>
  <property fmtid="{D5CDD505-2E9C-101B-9397-08002B2CF9AE}" pid="6" name="MSIP_Label_f42aa342-8706-4288-bd11-ebb85995028c_SetDate">
    <vt:lpwstr>2018-02-19T16:15:31.0695415Z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